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0" r:id="rId1"/>
  </p:sldMasterIdLst>
  <p:notesMasterIdLst>
    <p:notesMasterId r:id="rId28"/>
  </p:notesMasterIdLst>
  <p:sldIdLst>
    <p:sldId id="257" r:id="rId2"/>
    <p:sldId id="263" r:id="rId3"/>
    <p:sldId id="258" r:id="rId4"/>
    <p:sldId id="259" r:id="rId5"/>
    <p:sldId id="260" r:id="rId6"/>
    <p:sldId id="261" r:id="rId7"/>
    <p:sldId id="262" r:id="rId8"/>
    <p:sldId id="264" r:id="rId9"/>
    <p:sldId id="328" r:id="rId10"/>
    <p:sldId id="266" r:id="rId11"/>
    <p:sldId id="267" r:id="rId12"/>
    <p:sldId id="329" r:id="rId13"/>
    <p:sldId id="330" r:id="rId14"/>
    <p:sldId id="268" r:id="rId15"/>
    <p:sldId id="270" r:id="rId16"/>
    <p:sldId id="326" r:id="rId17"/>
    <p:sldId id="331" r:id="rId18"/>
    <p:sldId id="269" r:id="rId19"/>
    <p:sldId id="271" r:id="rId20"/>
    <p:sldId id="332" r:id="rId21"/>
    <p:sldId id="334" r:id="rId22"/>
    <p:sldId id="333" r:id="rId23"/>
    <p:sldId id="335" r:id="rId24"/>
    <p:sldId id="280" r:id="rId25"/>
    <p:sldId id="337" r:id="rId26"/>
    <p:sldId id="256" r:id="rId27"/>
  </p:sldIdLst>
  <p:sldSz cx="12192000" cy="6858000"/>
  <p:notesSz cx="6858000" cy="9144000"/>
  <p:embeddedFontLst>
    <p:embeddedFont>
      <p:font typeface="Consolas" panose="020B0609020204030204" pitchFamily="49"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F40B3F-D910-453D-A6B7-EB591297F206}">
  <a:tblStyle styleId="{2BF40B3F-D910-453D-A6B7-EB591297F206}"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DDD2A2F-FBD4-441C-B51B-014396860884}" styleName="Table_1">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CF4"/>
          </a:solidFill>
        </a:fill>
      </a:tcStyle>
    </a:wholeTbl>
    <a:band1H>
      <a:tcTxStyle/>
      <a:tcStyle>
        <a:tcBdr/>
        <a:fill>
          <a:solidFill>
            <a:srgbClr val="CFD7E7"/>
          </a:solidFill>
        </a:fill>
      </a:tcStyle>
    </a:band1H>
    <a:band2H>
      <a:tcTxStyle/>
      <a:tcStyle>
        <a:tcBdr/>
      </a:tcStyle>
    </a:band2H>
    <a:band1V>
      <a:tcTxStyle/>
      <a:tcStyle>
        <a:tcBdr/>
        <a:fill>
          <a:solidFill>
            <a:srgbClr val="CFD7E7"/>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
        <p:cNvGrpSpPr/>
        <p:nvPr/>
      </p:nvGrpSpPr>
      <p:grpSpPr>
        <a:xfrm>
          <a:off x="0" y="0"/>
          <a:ext cx="0" cy="0"/>
          <a:chOff x="0" y="0"/>
          <a:chExt cx="0" cy="0"/>
        </a:xfrm>
      </p:grpSpPr>
      <p:sp>
        <p:nvSpPr>
          <p:cNvPr id="31" name="Google Shape;3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 name="Google Shape;32;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Handouts: http://cs231n.github.io/classification/#intro</a:t>
            </a:r>
            <a:endParaRPr/>
          </a:p>
        </p:txBody>
      </p:sp>
      <p:sp>
        <p:nvSpPr>
          <p:cNvPr id="33" name="Google Shape;33;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 name="Google Shape;118;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 name="Google Shape;125;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 name="Google Shape;118;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extLst>
      <p:ext uri="{BB962C8B-B14F-4D97-AF65-F5344CB8AC3E}">
        <p14:creationId xmlns:p14="http://schemas.microsoft.com/office/powerpoint/2010/main" val="36057881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 name="Google Shape;152;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p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4" name="Google Shape;614;p7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5" name="Google Shape;615;p7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extLst>
      <p:ext uri="{BB962C8B-B14F-4D97-AF65-F5344CB8AC3E}">
        <p14:creationId xmlns:p14="http://schemas.microsoft.com/office/powerpoint/2010/main" val="16427992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34638752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 name="Google Shape;144;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 name="Google Shape;162;p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p1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7" name="Google Shape;247;p2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8" name="Google Shape;248;p2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 name="Google Shape;92;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extLst>
      <p:ext uri="{BB962C8B-B14F-4D97-AF65-F5344CB8AC3E}">
        <p14:creationId xmlns:p14="http://schemas.microsoft.com/office/powerpoint/2010/main" val="18374304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7" name="Google Shape;247;p2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8" name="Google Shape;248;p2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extLst>
      <p:ext uri="{BB962C8B-B14F-4D97-AF65-F5344CB8AC3E}">
        <p14:creationId xmlns:p14="http://schemas.microsoft.com/office/powerpoint/2010/main" val="36449200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
        <p:cNvGrpSpPr/>
        <p:nvPr/>
      </p:nvGrpSpPr>
      <p:grpSpPr>
        <a:xfrm>
          <a:off x="0" y="0"/>
          <a:ext cx="0" cy="0"/>
          <a:chOff x="0" y="0"/>
          <a:chExt cx="0" cy="0"/>
        </a:xfrm>
      </p:grpSpPr>
      <p:sp>
        <p:nvSpPr>
          <p:cNvPr id="25" name="Google Shape;2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 name="Google Shape;2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85794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 name="Google Shape;42;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 name="Google Shape;43;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 name="Google Shape;52;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 name="Google Shape;53;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 name="Google Shape;64;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 name="Google Shape;65;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 name="Google Shape;73;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 name="Google Shape;74;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 name="Google Shape;82;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3863759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209581" y="142852"/>
            <a:ext cx="10458451" cy="857256"/>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dk1"/>
              </a:buClr>
              <a:buSzPts val="4400"/>
              <a:buFont typeface="Times New Roman"/>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90459" y="1285860"/>
            <a:ext cx="11715832" cy="5357850"/>
          </a:xfrm>
          <a:prstGeom prst="rect">
            <a:avLst/>
          </a:prstGeom>
          <a:noFill/>
          <a:ln>
            <a:noFill/>
          </a:ln>
        </p:spPr>
        <p:txBody>
          <a:bodyPr spcFirstLastPara="1" wrap="square" lIns="91425" tIns="45700" rIns="91425" bIns="45700" anchor="t" anchorCtr="0">
            <a:normAutofit/>
          </a:bodyPr>
          <a:lstStyle>
            <a:lvl1pPr lvl="0" algn="l">
              <a:spcBef>
                <a:spcPts val="640"/>
              </a:spcBef>
              <a:spcAft>
                <a:spcPts val="0"/>
              </a:spcAft>
              <a:buClr>
                <a:schemeClr val="dk1"/>
              </a:buClr>
              <a:buSzPts val="3200"/>
              <a:buNone/>
              <a:defRPr>
                <a:solidFill>
                  <a:schemeClr val="dk1"/>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190459" y="71414"/>
            <a:ext cx="10001320" cy="928694"/>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3"/>
          <p:cNvSpPr txBox="1">
            <a:spLocks noGrp="1"/>
          </p:cNvSpPr>
          <p:nvPr>
            <p:ph type="body" idx="1"/>
          </p:nvPr>
        </p:nvSpPr>
        <p:spPr>
          <a:xfrm>
            <a:off x="190459" y="1285860"/>
            <a:ext cx="11715832" cy="5500726"/>
          </a:xfrm>
          <a:prstGeom prst="rect">
            <a:avLst/>
          </a:prstGeom>
          <a:noFill/>
          <a:ln>
            <a:noFill/>
          </a:ln>
        </p:spPr>
        <p:txBody>
          <a:bodyPr spcFirstLastPara="1" wrap="square" lIns="91425" tIns="45700" rIns="91425" bIns="45700" anchor="t" anchorCtr="0">
            <a:normAutofit/>
          </a:bodyPr>
          <a:lstStyle>
            <a:lvl1pPr marL="457200" lvl="0" indent="-228600" algn="just">
              <a:spcBef>
                <a:spcPts val="360"/>
              </a:spcBef>
              <a:spcAft>
                <a:spcPts val="0"/>
              </a:spcAft>
              <a:buClr>
                <a:schemeClr val="dk1"/>
              </a:buClr>
              <a:buSzPts val="1800"/>
              <a:buNone/>
              <a:defRPr/>
            </a:lvl1pPr>
            <a:lvl2pPr marL="914400" lvl="1" indent="-342900" algn="just">
              <a:spcBef>
                <a:spcPts val="360"/>
              </a:spcBef>
              <a:spcAft>
                <a:spcPts val="0"/>
              </a:spcAft>
              <a:buClr>
                <a:schemeClr val="dk1"/>
              </a:buClr>
              <a:buSzPts val="1800"/>
              <a:buChar char="⮚"/>
              <a:defRPr/>
            </a:lvl2pPr>
            <a:lvl3pPr marL="1371600" lvl="2" indent="-342900" algn="just">
              <a:spcBef>
                <a:spcPts val="360"/>
              </a:spcBef>
              <a:spcAft>
                <a:spcPts val="0"/>
              </a:spcAft>
              <a:buClr>
                <a:schemeClr val="dk1"/>
              </a:buClr>
              <a:buSzPts val="1800"/>
              <a:buChar char="❖"/>
              <a:defRPr/>
            </a:lvl3pPr>
            <a:lvl4pPr marL="1828800" lvl="3" indent="-342900" algn="just">
              <a:spcBef>
                <a:spcPts val="360"/>
              </a:spcBef>
              <a:spcAft>
                <a:spcPts val="0"/>
              </a:spcAft>
              <a:buClr>
                <a:schemeClr val="dk1"/>
              </a:buClr>
              <a:buSzPts val="1800"/>
              <a:buChar char="▪"/>
              <a:defRPr/>
            </a:lvl4pPr>
            <a:lvl5pPr marL="2286000" lvl="4" indent="-342900" algn="just">
              <a:spcBef>
                <a:spcPts val="360"/>
              </a:spcBef>
              <a:spcAft>
                <a:spcPts val="0"/>
              </a:spcAft>
              <a:buClr>
                <a:schemeClr val="dk1"/>
              </a:buClr>
              <a:buSzPts val="1800"/>
              <a:buChar char="o"/>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 name="Google Shape;21;p3"/>
          <p:cNvSpPr txBox="1">
            <a:spLocks noGrp="1"/>
          </p:cNvSpPr>
          <p:nvPr>
            <p:ph type="dt" idx="10"/>
          </p:nvPr>
        </p:nvSpPr>
        <p:spPr>
          <a:xfrm>
            <a:off x="1219200" y="6324600"/>
            <a:ext cx="25400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3"/>
          <p:cNvSpPr txBox="1">
            <a:spLocks noGrp="1"/>
          </p:cNvSpPr>
          <p:nvPr>
            <p:ph type="ftr" idx="11"/>
          </p:nvPr>
        </p:nvSpPr>
        <p:spPr>
          <a:xfrm>
            <a:off x="4470400" y="6324600"/>
            <a:ext cx="3860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sldNum" idx="12"/>
          </p:nvPr>
        </p:nvSpPr>
        <p:spPr>
          <a:xfrm>
            <a:off x="9042400" y="6324600"/>
            <a:ext cx="2540000" cy="4572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90459" y="71414"/>
            <a:ext cx="10001320" cy="928694"/>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dk1"/>
              </a:buClr>
              <a:buSzPts val="4400"/>
              <a:buFont typeface="Times New Roman"/>
              <a:buNone/>
              <a:defRPr sz="4400" b="0" i="0" u="none" strike="noStrike" cap="none">
                <a:solidFill>
                  <a:schemeClr val="dk1"/>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90459" y="1285860"/>
            <a:ext cx="11715832" cy="5500726"/>
          </a:xfrm>
          <a:prstGeom prst="rect">
            <a:avLst/>
          </a:prstGeom>
          <a:noFill/>
          <a:ln>
            <a:noFill/>
          </a:ln>
        </p:spPr>
        <p:txBody>
          <a:bodyPr spcFirstLastPara="1" wrap="square" lIns="91425" tIns="45700" rIns="91425" bIns="45700" anchor="t" anchorCtr="0">
            <a:normAutofit/>
          </a:bodyPr>
          <a:lstStyle>
            <a:lvl1pPr marL="457200" marR="0" lvl="0" indent="-228600" algn="just" rtl="0">
              <a:spcBef>
                <a:spcPts val="640"/>
              </a:spcBef>
              <a:spcAft>
                <a:spcPts val="0"/>
              </a:spcAft>
              <a:buClr>
                <a:schemeClr val="dk1"/>
              </a:buClr>
              <a:buSzPts val="3200"/>
              <a:buFont typeface="Arial"/>
              <a:buNone/>
              <a:defRPr sz="3200" b="0" i="0" u="none" strike="noStrike" cap="none">
                <a:solidFill>
                  <a:schemeClr val="dk1"/>
                </a:solidFill>
                <a:latin typeface="Times New Roman"/>
                <a:ea typeface="Times New Roman"/>
                <a:cs typeface="Times New Roman"/>
                <a:sym typeface="Times New Roman"/>
              </a:defRPr>
            </a:lvl1pPr>
            <a:lvl2pPr marL="914400" marR="0" lvl="1" indent="-406400" algn="just" rtl="0">
              <a:spcBef>
                <a:spcPts val="560"/>
              </a:spcBef>
              <a:spcAft>
                <a:spcPts val="0"/>
              </a:spcAft>
              <a:buClr>
                <a:schemeClr val="dk1"/>
              </a:buClr>
              <a:buSzPts val="2800"/>
              <a:buFont typeface="Noto Sans Symbols"/>
              <a:buChar char="⮚"/>
              <a:defRPr sz="2800" b="0" i="0" u="none" strike="noStrike" cap="none">
                <a:solidFill>
                  <a:schemeClr val="dk1"/>
                </a:solidFill>
                <a:latin typeface="Times New Roman"/>
                <a:ea typeface="Times New Roman"/>
                <a:cs typeface="Times New Roman"/>
                <a:sym typeface="Times New Roman"/>
              </a:defRPr>
            </a:lvl2pPr>
            <a:lvl3pPr marL="1371600" marR="0" lvl="2" indent="-381000" algn="just" rtl="0">
              <a:spcBef>
                <a:spcPts val="480"/>
              </a:spcBef>
              <a:spcAft>
                <a:spcPts val="0"/>
              </a:spcAft>
              <a:buClr>
                <a:schemeClr val="dk1"/>
              </a:buClr>
              <a:buSzPts val="2400"/>
              <a:buFont typeface="Noto Sans Symbols"/>
              <a:buChar char="❖"/>
              <a:defRPr sz="2400" b="0" i="0" u="none" strike="noStrike" cap="none">
                <a:solidFill>
                  <a:schemeClr val="dk1"/>
                </a:solidFill>
                <a:latin typeface="Times New Roman"/>
                <a:ea typeface="Times New Roman"/>
                <a:cs typeface="Times New Roman"/>
                <a:sym typeface="Times New Roman"/>
              </a:defRPr>
            </a:lvl3pPr>
            <a:lvl4pPr marL="1828800" marR="0" lvl="3" indent="-355600" algn="just" rtl="0">
              <a:spcBef>
                <a:spcPts val="400"/>
              </a:spcBef>
              <a:spcAft>
                <a:spcPts val="0"/>
              </a:spcAft>
              <a:buClr>
                <a:schemeClr val="dk1"/>
              </a:buClr>
              <a:buSzPts val="2000"/>
              <a:buFont typeface="Noto Sans Symbols"/>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just" rtl="0">
              <a:spcBef>
                <a:spcPts val="400"/>
              </a:spcBef>
              <a:spcAft>
                <a:spcPts val="0"/>
              </a:spcAft>
              <a:buClr>
                <a:schemeClr val="dk1"/>
              </a:buClr>
              <a:buSzPts val="2000"/>
              <a:buFont typeface="Courier New"/>
              <a:buChar char="o"/>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p:nvPr/>
        </p:nvSpPr>
        <p:spPr>
          <a:xfrm>
            <a:off x="190501" y="1071546"/>
            <a:ext cx="10607040" cy="71438"/>
          </a:xfrm>
          <a:prstGeom prst="rect">
            <a:avLst/>
          </a:prstGeom>
          <a:solidFill>
            <a:schemeClr val="accent1"/>
          </a:solidFill>
          <a:ln>
            <a:noFill/>
          </a:ln>
          <a:effectLst>
            <a:outerShdw blurRad="44450" dist="27940" dir="5400000" algn="ctr">
              <a:srgbClr val="000000">
                <a:alpha val="31764"/>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3" name="Google Shape;13;p1"/>
          <p:cNvPicPr preferRelativeResize="0"/>
          <p:nvPr/>
        </p:nvPicPr>
        <p:blipFill rotWithShape="1">
          <a:blip r:embed="rId4">
            <a:alphaModFix/>
          </a:blip>
          <a:srcRect/>
          <a:stretch/>
        </p:blipFill>
        <p:spPr>
          <a:xfrm>
            <a:off x="10742754" y="44624"/>
            <a:ext cx="1113886" cy="1134112"/>
          </a:xfrm>
          <a:prstGeom prst="rect">
            <a:avLst/>
          </a:prstGeom>
          <a:noFill/>
          <a:ln>
            <a:noFill/>
          </a:ln>
        </p:spPr>
      </p:pic>
      <p:sp>
        <p:nvSpPr>
          <p:cNvPr id="14" name="Google Shape;14;p1"/>
          <p:cNvSpPr txBox="1"/>
          <p:nvPr/>
        </p:nvSpPr>
        <p:spPr>
          <a:xfrm>
            <a:off x="11622509" y="807095"/>
            <a:ext cx="543739"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fld id="{00000000-1234-1234-1234-123412341234}" type="slidenum">
              <a:rPr lang="en-US" sz="2400" b="1" i="0" u="none" strike="noStrike" cap="none">
                <a:solidFill>
                  <a:srgbClr val="FF0000"/>
                </a:solidFill>
                <a:latin typeface="Calibri"/>
                <a:ea typeface="Calibri"/>
                <a:cs typeface="Calibri"/>
                <a:sym typeface="Calibri"/>
              </a:rPr>
              <a:t>‹#›</a:t>
            </a:fld>
            <a:endParaRPr sz="2400" b="1">
              <a:solidFill>
                <a:srgbClr val="FF0000"/>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190459" y="71414"/>
            <a:ext cx="1000132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Image Classification</a:t>
            </a:r>
            <a:endParaRPr/>
          </a:p>
        </p:txBody>
      </p:sp>
      <p:sp>
        <p:nvSpPr>
          <p:cNvPr id="36" name="Google Shape;36;p5"/>
          <p:cNvSpPr txBox="1">
            <a:spLocks noGrp="1"/>
          </p:cNvSpPr>
          <p:nvPr>
            <p:ph type="body" idx="1"/>
          </p:nvPr>
        </p:nvSpPr>
        <p:spPr>
          <a:xfrm>
            <a:off x="190459" y="1285860"/>
            <a:ext cx="11715832" cy="5500726"/>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600"/>
              <a:buNone/>
            </a:pPr>
            <a:r>
              <a:rPr lang="en-US" sz="3600" dirty="0"/>
              <a:t>A core task in computer vision</a:t>
            </a:r>
            <a:endParaRPr dirty="0"/>
          </a:p>
          <a:p>
            <a:pPr marL="342900" lvl="0" indent="-342900" algn="just" rtl="0">
              <a:spcBef>
                <a:spcPts val="640"/>
              </a:spcBef>
              <a:spcAft>
                <a:spcPts val="0"/>
              </a:spcAft>
              <a:buClr>
                <a:schemeClr val="dk1"/>
              </a:buClr>
              <a:buSzPts val="3200"/>
              <a:buNone/>
            </a:pPr>
            <a:r>
              <a:rPr lang="en-US" dirty="0"/>
              <a:t>Given an image, classify/categorize it into a set of pre-specified discrete classes, e.g., rabbit, cat, glass, plane.</a:t>
            </a:r>
          </a:p>
          <a:p>
            <a:pPr marL="342900" lvl="0" indent="-342900" algn="just" rtl="0">
              <a:spcBef>
                <a:spcPts val="640"/>
              </a:spcBef>
              <a:spcAft>
                <a:spcPts val="0"/>
              </a:spcAft>
              <a:buClr>
                <a:schemeClr val="dk1"/>
              </a:buClr>
              <a:buSzPts val="3200"/>
              <a:buNone/>
            </a:pPr>
            <a:r>
              <a:rPr lang="en-US" dirty="0"/>
              <a:t>The class/category of an image is also called its ‘label’.</a:t>
            </a:r>
          </a:p>
          <a:p>
            <a:pPr marL="342900" lvl="0" indent="-342900" algn="just" rtl="0">
              <a:spcBef>
                <a:spcPts val="640"/>
              </a:spcBef>
              <a:spcAft>
                <a:spcPts val="0"/>
              </a:spcAft>
              <a:buClr>
                <a:schemeClr val="dk1"/>
              </a:buClr>
              <a:buSzPts val="3200"/>
              <a:buNone/>
            </a:pPr>
            <a:r>
              <a:rPr lang="en-US" dirty="0"/>
              <a:t>A label is assigned to the whole image, not individual objects.</a:t>
            </a:r>
          </a:p>
          <a:p>
            <a:pPr marL="342900" lvl="0" indent="-342900" algn="just" rtl="0">
              <a:spcBef>
                <a:spcPts val="640"/>
              </a:spcBef>
              <a:spcAft>
                <a:spcPts val="0"/>
              </a:spcAft>
              <a:buClr>
                <a:schemeClr val="dk1"/>
              </a:buClr>
              <a:buSzPts val="3200"/>
              <a:buNone/>
            </a:pPr>
            <a:r>
              <a:rPr lang="en-US" dirty="0"/>
              <a:t> </a:t>
            </a:r>
          </a:p>
        </p:txBody>
      </p:sp>
      <p:pic>
        <p:nvPicPr>
          <p:cNvPr id="37" name="Google Shape;37;p5" descr="http://sciencenordic.com/sites/default/files/imagecache/620x/rabbit_0.jpg"/>
          <p:cNvPicPr preferRelativeResize="0"/>
          <p:nvPr/>
        </p:nvPicPr>
        <p:blipFill rotWithShape="1">
          <a:blip r:embed="rId3">
            <a:alphaModFix/>
          </a:blip>
          <a:srcRect/>
          <a:stretch/>
        </p:blipFill>
        <p:spPr>
          <a:xfrm>
            <a:off x="1847529" y="4166416"/>
            <a:ext cx="3374513" cy="2520000"/>
          </a:xfrm>
          <a:prstGeom prst="rect">
            <a:avLst/>
          </a:prstGeom>
          <a:noFill/>
          <a:ln>
            <a:noFill/>
          </a:ln>
        </p:spPr>
      </p:pic>
      <p:sp>
        <p:nvSpPr>
          <p:cNvPr id="38" name="Google Shape;38;p5"/>
          <p:cNvSpPr/>
          <p:nvPr/>
        </p:nvSpPr>
        <p:spPr>
          <a:xfrm>
            <a:off x="5807968" y="5174248"/>
            <a:ext cx="648072" cy="288032"/>
          </a:xfrm>
          <a:prstGeom prst="rightArrow">
            <a:avLst>
              <a:gd name="adj1" fmla="val 50000"/>
              <a:gd name="adj2" fmla="val 50000"/>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 name="Google Shape;39;p5"/>
          <p:cNvSpPr txBox="1"/>
          <p:nvPr/>
        </p:nvSpPr>
        <p:spPr>
          <a:xfrm>
            <a:off x="7104113" y="5021521"/>
            <a:ext cx="1279517"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a:solidFill>
                  <a:schemeClr val="dk1"/>
                </a:solidFill>
                <a:latin typeface="Times New Roman"/>
                <a:ea typeface="Times New Roman"/>
                <a:cs typeface="Times New Roman"/>
                <a:sym typeface="Times New Roman"/>
              </a:rPr>
              <a:t>Rabbit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4"/>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The Image Classification Pipeline</a:t>
            </a:r>
            <a:endParaRPr sz="3100"/>
          </a:p>
        </p:txBody>
      </p:sp>
      <p:sp>
        <p:nvSpPr>
          <p:cNvPr id="122" name="Google Shape;122;p14"/>
          <p:cNvSpPr txBox="1">
            <a:spLocks noGrp="1"/>
          </p:cNvSpPr>
          <p:nvPr>
            <p:ph type="body" idx="1"/>
          </p:nvPr>
        </p:nvSpPr>
        <p:spPr>
          <a:xfrm>
            <a:off x="191344" y="1340768"/>
            <a:ext cx="10369152" cy="5400600"/>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2800"/>
              <a:buNone/>
            </a:pPr>
            <a:r>
              <a:rPr lang="en-US" sz="2800" b="1" dirty="0"/>
              <a:t>Input:</a:t>
            </a:r>
            <a:r>
              <a:rPr lang="en-US" sz="2800" dirty="0"/>
              <a:t> Our input consists of a set of </a:t>
            </a:r>
            <a:r>
              <a:rPr lang="en-US" sz="2800" i="1" dirty="0"/>
              <a:t>N</a:t>
            </a:r>
            <a:r>
              <a:rPr lang="en-US" sz="2800" dirty="0"/>
              <a:t> images, each labelled with one of </a:t>
            </a:r>
            <a:r>
              <a:rPr lang="en-US" sz="2800" i="1" dirty="0"/>
              <a:t>K</a:t>
            </a:r>
            <a:r>
              <a:rPr lang="en-US" sz="2800" dirty="0"/>
              <a:t> different classes. This forms our </a:t>
            </a:r>
            <a:r>
              <a:rPr lang="en-US" sz="2800" i="1" dirty="0">
                <a:solidFill>
                  <a:srgbClr val="FF0000"/>
                </a:solidFill>
              </a:rPr>
              <a:t>training set</a:t>
            </a:r>
            <a:r>
              <a:rPr lang="en-US" sz="2800" dirty="0"/>
              <a:t>.</a:t>
            </a:r>
            <a:endParaRPr dirty="0"/>
          </a:p>
          <a:p>
            <a:pPr marL="342900" lvl="0" indent="-342900" algn="just" rtl="0">
              <a:spcBef>
                <a:spcPts val="560"/>
              </a:spcBef>
              <a:spcAft>
                <a:spcPts val="0"/>
              </a:spcAft>
              <a:buClr>
                <a:schemeClr val="dk1"/>
              </a:buClr>
              <a:buSzPts val="2800"/>
              <a:buNone/>
            </a:pPr>
            <a:r>
              <a:rPr lang="en-US" sz="2800" b="1" dirty="0"/>
              <a:t>Learning:</a:t>
            </a:r>
            <a:r>
              <a:rPr lang="en-US" sz="2800" dirty="0"/>
              <a:t> Our task is to use the training set to learn what every one of the classes looks like. We refer to this step as </a:t>
            </a:r>
            <a:r>
              <a:rPr lang="en-US" sz="2800" i="1" dirty="0">
                <a:solidFill>
                  <a:srgbClr val="FF0000"/>
                </a:solidFill>
              </a:rPr>
              <a:t>training a classifier</a:t>
            </a:r>
            <a:r>
              <a:rPr lang="en-US" sz="2800" dirty="0">
                <a:solidFill>
                  <a:srgbClr val="FF0000"/>
                </a:solidFill>
              </a:rPr>
              <a:t>, or </a:t>
            </a:r>
            <a:r>
              <a:rPr lang="en-US" sz="2800" i="1" dirty="0">
                <a:solidFill>
                  <a:srgbClr val="FF0000"/>
                </a:solidFill>
              </a:rPr>
              <a:t>learning a model</a:t>
            </a:r>
            <a:r>
              <a:rPr lang="en-US" sz="2800" dirty="0"/>
              <a:t>.</a:t>
            </a:r>
            <a:endParaRPr dirty="0"/>
          </a:p>
          <a:p>
            <a:pPr marL="342900" lvl="0" indent="-342900" algn="just" rtl="0">
              <a:spcBef>
                <a:spcPts val="560"/>
              </a:spcBef>
              <a:spcAft>
                <a:spcPts val="0"/>
              </a:spcAft>
              <a:buClr>
                <a:schemeClr val="dk1"/>
              </a:buClr>
              <a:buSzPts val="2800"/>
              <a:buNone/>
            </a:pPr>
            <a:r>
              <a:rPr lang="en-US" sz="2800" b="1" dirty="0"/>
              <a:t>Evaluation:</a:t>
            </a:r>
            <a:r>
              <a:rPr lang="en-US" sz="2800" dirty="0"/>
              <a:t> We evaluate the quality of the classifier by asking it to predict labels for a new set of images that it has never seen before. We will then compare the true labels of these images to the ones predicted by the classifier. Intuitively, we're hoping that a lot of the predictions match up with the true labels (which we also call the </a:t>
            </a:r>
            <a:r>
              <a:rPr lang="en-US" sz="2800" i="1" dirty="0">
                <a:solidFill>
                  <a:srgbClr val="FF0000"/>
                </a:solidFill>
              </a:rPr>
              <a:t>ground truth</a:t>
            </a:r>
            <a:r>
              <a:rPr lang="en-US" sz="2800" dirty="0"/>
              <a:t>).</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5"/>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The Machine Learning Framework</a:t>
            </a:r>
            <a:endParaRPr sz="3100"/>
          </a:p>
        </p:txBody>
      </p:sp>
      <p:sp>
        <p:nvSpPr>
          <p:cNvPr id="129" name="Google Shape;129;p15"/>
          <p:cNvSpPr txBox="1">
            <a:spLocks noGrp="1"/>
          </p:cNvSpPr>
          <p:nvPr>
            <p:ph type="body" idx="1"/>
          </p:nvPr>
        </p:nvSpPr>
        <p:spPr>
          <a:xfrm>
            <a:off x="563554" y="1869088"/>
            <a:ext cx="11064892" cy="4968552"/>
          </a:xfrm>
          <a:prstGeom prst="rect">
            <a:avLst/>
          </a:prstGeom>
          <a:noFill/>
          <a:ln>
            <a:noFill/>
          </a:ln>
        </p:spPr>
        <p:txBody>
          <a:bodyPr spcFirstLastPara="1" wrap="square" lIns="91425" tIns="45700" rIns="91425" bIns="45700" anchor="t" anchorCtr="0">
            <a:noAutofit/>
          </a:bodyPr>
          <a:lstStyle/>
          <a:p>
            <a:pPr marL="342900" lvl="0" indent="-342900" algn="ctr" rtl="0">
              <a:spcBef>
                <a:spcPts val="0"/>
              </a:spcBef>
              <a:spcAft>
                <a:spcPts val="0"/>
              </a:spcAft>
              <a:buClr>
                <a:schemeClr val="dk1"/>
              </a:buClr>
              <a:buSzPts val="6000"/>
              <a:buNone/>
            </a:pPr>
            <a:r>
              <a:rPr lang="en-US" sz="6000" i="1" dirty="0"/>
              <a:t>y</a:t>
            </a:r>
            <a:r>
              <a:rPr lang="en-US" sz="6000" dirty="0"/>
              <a:t> = </a:t>
            </a:r>
            <a:r>
              <a:rPr lang="en-US" sz="6000" i="1" dirty="0"/>
              <a:t>f</a:t>
            </a:r>
            <a:r>
              <a:rPr lang="en-US" sz="6000" dirty="0"/>
              <a:t>(</a:t>
            </a:r>
            <a:r>
              <a:rPr lang="en-US" sz="6000" i="1" dirty="0"/>
              <a:t>x</a:t>
            </a:r>
            <a:r>
              <a:rPr lang="en-US" sz="6000" dirty="0"/>
              <a:t>)</a:t>
            </a:r>
            <a:endParaRPr dirty="0"/>
          </a:p>
          <a:p>
            <a:pPr marL="342900" lvl="0" indent="-342900" algn="ctr" rtl="0">
              <a:spcBef>
                <a:spcPts val="480"/>
              </a:spcBef>
              <a:spcAft>
                <a:spcPts val="0"/>
              </a:spcAft>
              <a:buClr>
                <a:schemeClr val="dk1"/>
              </a:buClr>
              <a:buSzPts val="2400"/>
              <a:buNone/>
            </a:pPr>
            <a:endParaRPr sz="2400" dirty="0"/>
          </a:p>
          <a:p>
            <a:pPr marL="342900" lvl="0" indent="-342900" algn="ctr" rtl="0">
              <a:spcBef>
                <a:spcPts val="480"/>
              </a:spcBef>
              <a:spcAft>
                <a:spcPts val="0"/>
              </a:spcAft>
              <a:buClr>
                <a:schemeClr val="dk1"/>
              </a:buClr>
              <a:buSzPts val="2400"/>
              <a:buNone/>
            </a:pPr>
            <a:r>
              <a:rPr lang="en-US" sz="2400" dirty="0"/>
              <a:t>Output	   Prediction function     Image feature</a:t>
            </a:r>
            <a:endParaRPr dirty="0"/>
          </a:p>
          <a:p>
            <a:pPr marL="342900" lvl="0" indent="-342900" algn="ctr" rtl="0">
              <a:spcBef>
                <a:spcPts val="480"/>
              </a:spcBef>
              <a:spcAft>
                <a:spcPts val="0"/>
              </a:spcAft>
              <a:buClr>
                <a:schemeClr val="dk1"/>
              </a:buClr>
              <a:buSzPts val="2400"/>
              <a:buNone/>
            </a:pPr>
            <a:endParaRPr sz="2400" dirty="0"/>
          </a:p>
          <a:p>
            <a:pPr marL="342900" lvl="0" indent="-342900" algn="just" rtl="0">
              <a:spcBef>
                <a:spcPts val="560"/>
              </a:spcBef>
              <a:spcAft>
                <a:spcPts val="0"/>
              </a:spcAft>
              <a:buClr>
                <a:schemeClr val="dk1"/>
              </a:buClr>
              <a:buSzPts val="2800"/>
              <a:buNone/>
            </a:pPr>
            <a:r>
              <a:rPr lang="en-US" sz="2800" dirty="0"/>
              <a:t>Training: given a training set of labelled examples {(</a:t>
            </a:r>
            <a:r>
              <a:rPr lang="en-US" sz="2800" i="1" dirty="0"/>
              <a:t>x</a:t>
            </a:r>
            <a:r>
              <a:rPr lang="en-US" sz="2800" baseline="-25000" dirty="0"/>
              <a:t>1</a:t>
            </a:r>
            <a:r>
              <a:rPr lang="en-US" sz="2800" dirty="0"/>
              <a:t>,</a:t>
            </a:r>
            <a:r>
              <a:rPr lang="en-US" sz="2800" i="1" dirty="0"/>
              <a:t>y</a:t>
            </a:r>
            <a:r>
              <a:rPr lang="en-US" sz="2800" baseline="-25000" dirty="0"/>
              <a:t>1</a:t>
            </a:r>
            <a:r>
              <a:rPr lang="en-US" sz="2800" dirty="0"/>
              <a:t>), …, (</a:t>
            </a:r>
            <a:r>
              <a:rPr lang="en-US" sz="2800" i="1" dirty="0" err="1"/>
              <a:t>x</a:t>
            </a:r>
            <a:r>
              <a:rPr lang="en-US" sz="2800" i="1" baseline="-25000" dirty="0" err="1"/>
              <a:t>N</a:t>
            </a:r>
            <a:r>
              <a:rPr lang="en-US" sz="2800" dirty="0" err="1"/>
              <a:t>,</a:t>
            </a:r>
            <a:r>
              <a:rPr lang="en-US" sz="2800" i="1" dirty="0" err="1"/>
              <a:t>y</a:t>
            </a:r>
            <a:r>
              <a:rPr lang="en-US" sz="2800" i="1" baseline="-25000" dirty="0" err="1"/>
              <a:t>N</a:t>
            </a:r>
            <a:r>
              <a:rPr lang="en-US" sz="2800" dirty="0"/>
              <a:t>)}, during training, we estimate the prediction function </a:t>
            </a:r>
            <a:r>
              <a:rPr lang="en-US" sz="2800" i="1" dirty="0"/>
              <a:t>f</a:t>
            </a:r>
            <a:r>
              <a:rPr lang="en-US" sz="2800" dirty="0"/>
              <a:t> by minimizing the prediction error on the training set.</a:t>
            </a:r>
            <a:endParaRPr dirty="0"/>
          </a:p>
          <a:p>
            <a:pPr marL="342900" lvl="0" indent="-342900" algn="just" rtl="0">
              <a:spcBef>
                <a:spcPts val="560"/>
              </a:spcBef>
              <a:spcAft>
                <a:spcPts val="0"/>
              </a:spcAft>
              <a:buClr>
                <a:schemeClr val="dk1"/>
              </a:buClr>
              <a:buSzPts val="2800"/>
              <a:buNone/>
            </a:pPr>
            <a:r>
              <a:rPr lang="en-US" sz="2800" dirty="0"/>
              <a:t>Testing: apply </a:t>
            </a:r>
            <a:r>
              <a:rPr lang="en-US" sz="2800" i="1" dirty="0"/>
              <a:t>f</a:t>
            </a:r>
            <a:r>
              <a:rPr lang="en-US" sz="2800" dirty="0"/>
              <a:t> to an unseen test image example </a:t>
            </a:r>
            <a:r>
              <a:rPr lang="en-US" sz="2800" i="1" dirty="0"/>
              <a:t>x</a:t>
            </a:r>
            <a:r>
              <a:rPr lang="en-US" sz="2800" dirty="0"/>
              <a:t> and output the predicted value </a:t>
            </a:r>
            <a:r>
              <a:rPr lang="en-US" sz="2800" i="1" dirty="0"/>
              <a:t>y</a:t>
            </a:r>
            <a:r>
              <a:rPr lang="en-US" sz="2800" dirty="0"/>
              <a:t> = </a:t>
            </a:r>
            <a:r>
              <a:rPr lang="en-US" sz="2800" i="1" dirty="0"/>
              <a:t>f</a:t>
            </a:r>
            <a:r>
              <a:rPr lang="en-US" sz="2800" dirty="0"/>
              <a:t>(</a:t>
            </a:r>
            <a:r>
              <a:rPr lang="en-US" sz="2800" i="1" dirty="0"/>
              <a:t>x</a:t>
            </a:r>
            <a:r>
              <a:rPr lang="en-US" sz="2800" dirty="0"/>
              <a:t>).</a:t>
            </a:r>
            <a:endParaRPr sz="2800" dirty="0"/>
          </a:p>
        </p:txBody>
      </p:sp>
      <p:cxnSp>
        <p:nvCxnSpPr>
          <p:cNvPr id="130" name="Google Shape;130;p15"/>
          <p:cNvCxnSpPr/>
          <p:nvPr/>
        </p:nvCxnSpPr>
        <p:spPr>
          <a:xfrm rot="10800000" flipH="1">
            <a:off x="4006079" y="2661176"/>
            <a:ext cx="864096" cy="648072"/>
          </a:xfrm>
          <a:prstGeom prst="straightConnector1">
            <a:avLst/>
          </a:prstGeom>
          <a:ln w="38100">
            <a:solidFill>
              <a:srgbClr val="C00000"/>
            </a:solidFill>
            <a:headEnd type="none" w="sm" len="sm"/>
            <a:tailEnd type="triangle" w="med" len="med"/>
          </a:ln>
        </p:spPr>
        <p:style>
          <a:lnRef idx="1">
            <a:schemeClr val="dk1"/>
          </a:lnRef>
          <a:fillRef idx="0">
            <a:schemeClr val="dk1"/>
          </a:fillRef>
          <a:effectRef idx="0">
            <a:schemeClr val="dk1"/>
          </a:effectRef>
          <a:fontRef idx="minor">
            <a:schemeClr val="tx1"/>
          </a:fontRef>
        </p:style>
      </p:cxnSp>
      <p:cxnSp>
        <p:nvCxnSpPr>
          <p:cNvPr id="131" name="Google Shape;131;p15"/>
          <p:cNvCxnSpPr/>
          <p:nvPr/>
        </p:nvCxnSpPr>
        <p:spPr>
          <a:xfrm rot="10800000" flipH="1">
            <a:off x="5796734" y="2837127"/>
            <a:ext cx="342370" cy="504056"/>
          </a:xfrm>
          <a:prstGeom prst="straightConnector1">
            <a:avLst/>
          </a:prstGeom>
          <a:ln w="38100">
            <a:solidFill>
              <a:srgbClr val="C00000"/>
            </a:solidFill>
            <a:headEnd type="none" w="sm" len="sm"/>
            <a:tailEnd type="triangle" w="med" len="med"/>
          </a:ln>
        </p:spPr>
        <p:style>
          <a:lnRef idx="1">
            <a:schemeClr val="dk1"/>
          </a:lnRef>
          <a:fillRef idx="0">
            <a:schemeClr val="dk1"/>
          </a:fillRef>
          <a:effectRef idx="0">
            <a:schemeClr val="dk1"/>
          </a:effectRef>
          <a:fontRef idx="minor">
            <a:schemeClr val="tx1"/>
          </a:fontRef>
        </p:style>
      </p:cxnSp>
      <p:cxnSp>
        <p:nvCxnSpPr>
          <p:cNvPr id="132" name="Google Shape;132;p15"/>
          <p:cNvCxnSpPr/>
          <p:nvPr/>
        </p:nvCxnSpPr>
        <p:spPr>
          <a:xfrm rot="10800000">
            <a:off x="6850448" y="2747045"/>
            <a:ext cx="633548" cy="648072"/>
          </a:xfrm>
          <a:prstGeom prst="straightConnector1">
            <a:avLst/>
          </a:prstGeom>
          <a:ln w="38100">
            <a:solidFill>
              <a:srgbClr val="C00000"/>
            </a:solidFill>
            <a:headEnd type="none" w="sm" len="sm"/>
            <a:tailEnd type="triangle" w="med" len="med"/>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E4825BF8-EC4C-68EB-FADF-716EB983A764}"/>
              </a:ext>
            </a:extLst>
          </p:cNvPr>
          <p:cNvSpPr txBox="1"/>
          <p:nvPr/>
        </p:nvSpPr>
        <p:spPr>
          <a:xfrm>
            <a:off x="563554" y="1399000"/>
            <a:ext cx="10297143" cy="523220"/>
          </a:xfrm>
          <a:prstGeom prst="rect">
            <a:avLst/>
          </a:prstGeom>
          <a:noFill/>
        </p:spPr>
        <p:txBody>
          <a:bodyPr wrap="square">
            <a:spAutoFit/>
          </a:bodyPr>
          <a:lstStyle/>
          <a:p>
            <a:r>
              <a:rPr lang="en-US" sz="2800" dirty="0"/>
              <a:t>This can be represented mathematically as: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46655F6-8467-907B-D675-43EFEF1F392C}"/>
              </a:ext>
            </a:extLst>
          </p:cNvPr>
          <p:cNvPicPr>
            <a:picLocks noChangeAspect="1"/>
          </p:cNvPicPr>
          <p:nvPr/>
        </p:nvPicPr>
        <p:blipFill>
          <a:blip r:embed="rId2"/>
          <a:stretch>
            <a:fillRect/>
          </a:stretch>
        </p:blipFill>
        <p:spPr>
          <a:xfrm>
            <a:off x="983770" y="176980"/>
            <a:ext cx="10618295" cy="6858000"/>
          </a:xfrm>
          <a:prstGeom prst="rect">
            <a:avLst/>
          </a:prstGeom>
        </p:spPr>
      </p:pic>
      <p:sp>
        <p:nvSpPr>
          <p:cNvPr id="2" name="Title 1">
            <a:extLst>
              <a:ext uri="{FF2B5EF4-FFF2-40B4-BE49-F238E27FC236}">
                <a16:creationId xmlns:a16="http://schemas.microsoft.com/office/drawing/2014/main" id="{F76B42F1-7C96-58AF-9691-FC5E3A4821E8}"/>
              </a:ext>
            </a:extLst>
          </p:cNvPr>
          <p:cNvSpPr>
            <a:spLocks noGrp="1"/>
          </p:cNvSpPr>
          <p:nvPr>
            <p:ph type="title"/>
          </p:nvPr>
        </p:nvSpPr>
        <p:spPr>
          <a:xfrm>
            <a:off x="3146322" y="71414"/>
            <a:ext cx="8819535" cy="616844"/>
          </a:xfrm>
        </p:spPr>
        <p:txBody>
          <a:bodyPr>
            <a:normAutofit fontScale="90000"/>
          </a:bodyPr>
          <a:lstStyle/>
          <a:p>
            <a:pPr algn="r"/>
            <a:r>
              <a:rPr lang="en-US" sz="4000" b="1" dirty="0">
                <a:solidFill>
                  <a:srgbClr val="0070C0"/>
                </a:solidFill>
              </a:rPr>
              <a:t>A typical classification workflow</a:t>
            </a:r>
          </a:p>
        </p:txBody>
      </p:sp>
    </p:spTree>
    <p:extLst>
      <p:ext uri="{BB962C8B-B14F-4D97-AF65-F5344CB8AC3E}">
        <p14:creationId xmlns:p14="http://schemas.microsoft.com/office/powerpoint/2010/main" val="38577173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4"/>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dirty="0"/>
              <a:t>Classification algorithms</a:t>
            </a:r>
            <a:endParaRPr sz="3100" dirty="0"/>
          </a:p>
        </p:txBody>
      </p:sp>
      <p:sp>
        <p:nvSpPr>
          <p:cNvPr id="122" name="Google Shape;122;p14"/>
          <p:cNvSpPr txBox="1">
            <a:spLocks noGrp="1"/>
          </p:cNvSpPr>
          <p:nvPr>
            <p:ph type="body" idx="1"/>
          </p:nvPr>
        </p:nvSpPr>
        <p:spPr>
          <a:xfrm>
            <a:off x="191344" y="1340768"/>
            <a:ext cx="10369152" cy="5400600"/>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2800"/>
              <a:buNone/>
            </a:pPr>
            <a:r>
              <a:rPr lang="en-US" dirty="0"/>
              <a:t>There are a lot of classification algorithms developed so far. Some examples are: </a:t>
            </a:r>
          </a:p>
          <a:p>
            <a:pPr lvl="0" indent="-457200" algn="just" rtl="0">
              <a:spcBef>
                <a:spcPts val="0"/>
              </a:spcBef>
              <a:spcAft>
                <a:spcPts val="0"/>
              </a:spcAft>
              <a:buClr>
                <a:schemeClr val="dk1"/>
              </a:buClr>
              <a:buSzPts val="2800"/>
              <a:buFont typeface="Arial" panose="020B0604020202020204" pitchFamily="34" charset="0"/>
              <a:buChar char="•"/>
            </a:pPr>
            <a:r>
              <a:rPr lang="en-US" dirty="0"/>
              <a:t>K-Nearest </a:t>
            </a:r>
            <a:r>
              <a:rPr lang="en-US" dirty="0" err="1"/>
              <a:t>Neightbours</a:t>
            </a:r>
            <a:r>
              <a:rPr lang="en-US" dirty="0"/>
              <a:t> (KNN) classifier</a:t>
            </a:r>
          </a:p>
          <a:p>
            <a:pPr lvl="0" indent="-457200" algn="just" rtl="0">
              <a:spcBef>
                <a:spcPts val="0"/>
              </a:spcBef>
              <a:spcAft>
                <a:spcPts val="0"/>
              </a:spcAft>
              <a:buClr>
                <a:schemeClr val="dk1"/>
              </a:buClr>
              <a:buSzPts val="2800"/>
              <a:buFont typeface="Arial" panose="020B0604020202020204" pitchFamily="34" charset="0"/>
              <a:buChar char="•"/>
            </a:pPr>
            <a:r>
              <a:rPr lang="en-US" dirty="0"/>
              <a:t>Support Vector Machines (SVM)</a:t>
            </a:r>
          </a:p>
          <a:p>
            <a:pPr lvl="0" indent="-457200" algn="just" rtl="0">
              <a:spcBef>
                <a:spcPts val="0"/>
              </a:spcBef>
              <a:spcAft>
                <a:spcPts val="0"/>
              </a:spcAft>
              <a:buClr>
                <a:schemeClr val="dk1"/>
              </a:buClr>
              <a:buSzPts val="2800"/>
              <a:buFont typeface="Arial" panose="020B0604020202020204" pitchFamily="34" charset="0"/>
              <a:buChar char="•"/>
            </a:pPr>
            <a:r>
              <a:rPr lang="en-US" dirty="0"/>
              <a:t>Decision Trees (DT)</a:t>
            </a:r>
          </a:p>
          <a:p>
            <a:pPr lvl="0" indent="-457200" algn="just" rtl="0">
              <a:spcBef>
                <a:spcPts val="0"/>
              </a:spcBef>
              <a:spcAft>
                <a:spcPts val="0"/>
              </a:spcAft>
              <a:buClr>
                <a:schemeClr val="dk1"/>
              </a:buClr>
              <a:buSzPts val="2800"/>
              <a:buFont typeface="Arial" panose="020B0604020202020204" pitchFamily="34" charset="0"/>
              <a:buChar char="•"/>
            </a:pPr>
            <a:r>
              <a:rPr lang="en-US" dirty="0"/>
              <a:t>Artificial Neural Networks (ANN) </a:t>
            </a:r>
          </a:p>
          <a:p>
            <a:pPr lvl="0" indent="-457200" algn="just" rtl="0">
              <a:spcBef>
                <a:spcPts val="0"/>
              </a:spcBef>
              <a:spcAft>
                <a:spcPts val="0"/>
              </a:spcAft>
              <a:buClr>
                <a:schemeClr val="dk1"/>
              </a:buClr>
              <a:buSzPts val="2800"/>
              <a:buFont typeface="Arial" panose="020B0604020202020204" pitchFamily="34" charset="0"/>
              <a:buChar char="•"/>
            </a:pPr>
            <a:endParaRPr lang="en-US" dirty="0"/>
          </a:p>
          <a:p>
            <a:pPr lvl="0" indent="-457200" algn="just" rtl="0">
              <a:spcBef>
                <a:spcPts val="0"/>
              </a:spcBef>
              <a:spcAft>
                <a:spcPts val="0"/>
              </a:spcAft>
              <a:buClr>
                <a:schemeClr val="dk1"/>
              </a:buClr>
              <a:buSzPts val="2800"/>
              <a:buFont typeface="Arial" panose="020B0604020202020204" pitchFamily="34" charset="0"/>
              <a:buChar char="•"/>
            </a:pPr>
            <a:r>
              <a:rPr lang="en-US" dirty="0"/>
              <a:t>We will discuss KNN as an example classifier due to its simplicity. </a:t>
            </a:r>
            <a:endParaRPr dirty="0"/>
          </a:p>
        </p:txBody>
      </p:sp>
    </p:spTree>
    <p:extLst>
      <p:ext uri="{BB962C8B-B14F-4D97-AF65-F5344CB8AC3E}">
        <p14:creationId xmlns:p14="http://schemas.microsoft.com/office/powerpoint/2010/main" val="3732503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6"/>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dirty="0"/>
              <a:t>K-Nearest Neighbor Classifier </a:t>
            </a:r>
            <a:endParaRPr sz="3100" dirty="0"/>
          </a:p>
        </p:txBody>
      </p:sp>
      <p:sp>
        <p:nvSpPr>
          <p:cNvPr id="140" name="Google Shape;140;p16"/>
          <p:cNvSpPr txBox="1">
            <a:spLocks noGrp="1"/>
          </p:cNvSpPr>
          <p:nvPr>
            <p:ph type="body" idx="1"/>
          </p:nvPr>
        </p:nvSpPr>
        <p:spPr>
          <a:xfrm>
            <a:off x="191344" y="1340768"/>
            <a:ext cx="10369152" cy="4968552"/>
          </a:xfrm>
          <a:prstGeom prst="rect">
            <a:avLst/>
          </a:prstGeom>
          <a:noFill/>
          <a:ln>
            <a:noFill/>
          </a:ln>
        </p:spPr>
        <p:txBody>
          <a:bodyPr spcFirstLastPara="1" wrap="square" lIns="91425" tIns="45700" rIns="91425" bIns="45700" anchor="t" anchorCtr="0">
            <a:noAutofit/>
          </a:bodyPr>
          <a:lstStyle/>
          <a:p>
            <a:pPr marL="342900" indent="-342900">
              <a:spcBef>
                <a:spcPts val="0"/>
              </a:spcBef>
              <a:buSzPts val="3200"/>
            </a:pPr>
            <a:r>
              <a:rPr lang="en-US" b="1" dirty="0"/>
              <a:t>Key Idea: </a:t>
            </a:r>
          </a:p>
          <a:p>
            <a:pPr marL="342900" indent="-342900">
              <a:spcBef>
                <a:spcPts val="0"/>
              </a:spcBef>
              <a:buSzPts val="3200"/>
            </a:pPr>
            <a:r>
              <a:rPr lang="en-US" dirty="0"/>
              <a:t>In comparison to other ML based classifiers, KNN does not involve a training step. </a:t>
            </a:r>
          </a:p>
          <a:p>
            <a:pPr marL="342900" lvl="0" indent="-342900" algn="just" rtl="0">
              <a:spcBef>
                <a:spcPts val="0"/>
              </a:spcBef>
              <a:spcAft>
                <a:spcPts val="0"/>
              </a:spcAft>
              <a:buClr>
                <a:schemeClr val="dk1"/>
              </a:buClr>
              <a:buSzPts val="3200"/>
              <a:buNone/>
            </a:pPr>
            <a:r>
              <a:rPr lang="en-US" dirty="0"/>
              <a:t>Rather, for each test example, simply assign it the label/class according to the labels of the K-nearest training data points.</a:t>
            </a:r>
          </a:p>
          <a:p>
            <a:pPr marL="342900" lvl="0" indent="-342900" algn="just" rtl="0">
              <a:spcBef>
                <a:spcPts val="0"/>
              </a:spcBef>
              <a:spcAft>
                <a:spcPts val="0"/>
              </a:spcAft>
              <a:buClr>
                <a:schemeClr val="dk1"/>
              </a:buClr>
              <a:buSzPts val="3200"/>
              <a:buNone/>
            </a:pPr>
            <a:r>
              <a:rPr lang="en-US" dirty="0"/>
              <a:t>The label of the majority class is assigned to the test example.</a:t>
            </a:r>
          </a:p>
          <a:p>
            <a:pPr marL="342900" lvl="0" indent="-342900" algn="just" rtl="0">
              <a:spcBef>
                <a:spcPts val="0"/>
              </a:spcBef>
              <a:spcAft>
                <a:spcPts val="0"/>
              </a:spcAft>
              <a:buClr>
                <a:schemeClr val="dk1"/>
              </a:buClr>
              <a:buSzPts val="3200"/>
              <a:buNone/>
            </a:pPr>
            <a:r>
              <a:rPr lang="en-US" dirty="0"/>
              <a:t>But, how is the ‘nearest’ defined – a notion of distance between feature vectors is considered here. </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8"/>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dirty="0"/>
              <a:t>KNN: distance metrics</a:t>
            </a:r>
            <a:endParaRPr sz="3100" dirty="0"/>
          </a:p>
        </p:txBody>
      </p:sp>
      <p:sp>
        <p:nvSpPr>
          <p:cNvPr id="156" name="Google Shape;156;p18"/>
          <p:cNvSpPr txBox="1">
            <a:spLocks noGrp="1"/>
          </p:cNvSpPr>
          <p:nvPr>
            <p:ph type="body" idx="1"/>
          </p:nvPr>
        </p:nvSpPr>
        <p:spPr>
          <a:xfrm>
            <a:off x="191344" y="1412776"/>
            <a:ext cx="6336704" cy="3384376"/>
          </a:xfrm>
          <a:prstGeom prst="rect">
            <a:avLst/>
          </a:prstGeom>
          <a:noFill/>
          <a:ln>
            <a:noFill/>
          </a:ln>
        </p:spPr>
        <p:txBody>
          <a:bodyPr spcFirstLastPara="1" wrap="square" lIns="91425" tIns="45700" rIns="91425" bIns="45700" anchor="t" anchorCtr="0">
            <a:noAutofit/>
          </a:bodyPr>
          <a:lstStyle/>
          <a:p>
            <a:pPr marL="342900" lvl="0" indent="-342900" algn="just" rtl="0">
              <a:spcBef>
                <a:spcPts val="0"/>
              </a:spcBef>
              <a:spcAft>
                <a:spcPts val="0"/>
              </a:spcAft>
              <a:buClr>
                <a:schemeClr val="dk1"/>
              </a:buClr>
              <a:buSzPts val="3200"/>
              <a:buNone/>
            </a:pPr>
            <a:r>
              <a:rPr lang="en-US" dirty="0"/>
              <a:t>Distance metric/measure: Euclidean</a:t>
            </a:r>
            <a:endParaRPr dirty="0"/>
          </a:p>
          <a:p>
            <a:pPr marL="342900" lvl="0" indent="-342900" algn="just" rtl="0">
              <a:spcBef>
                <a:spcPts val="640"/>
              </a:spcBef>
              <a:spcAft>
                <a:spcPts val="0"/>
              </a:spcAft>
              <a:buClr>
                <a:schemeClr val="dk1"/>
              </a:buClr>
              <a:buSzPts val="3200"/>
              <a:buNone/>
            </a:pPr>
            <a:endParaRPr dirty="0"/>
          </a:p>
          <a:p>
            <a:pPr marL="342900" lvl="0" indent="-342900" algn="just" rtl="0">
              <a:spcBef>
                <a:spcPts val="640"/>
              </a:spcBef>
              <a:spcAft>
                <a:spcPts val="0"/>
              </a:spcAft>
              <a:buClr>
                <a:schemeClr val="dk1"/>
              </a:buClr>
              <a:buSzPts val="3200"/>
              <a:buNone/>
            </a:pPr>
            <a:endParaRPr dirty="0"/>
          </a:p>
          <a:p>
            <a:pPr marL="342900" lvl="0" indent="-342900" algn="just" rtl="0">
              <a:spcBef>
                <a:spcPts val="560"/>
              </a:spcBef>
              <a:spcAft>
                <a:spcPts val="0"/>
              </a:spcAft>
              <a:buClr>
                <a:schemeClr val="dk1"/>
              </a:buClr>
              <a:buSzPts val="2800"/>
              <a:buNone/>
            </a:pPr>
            <a:r>
              <a:rPr lang="en-US" sz="2800" dirty="0"/>
              <a:t>where </a:t>
            </a:r>
            <a:r>
              <a:rPr lang="en-US" sz="2800" i="1" dirty="0" err="1"/>
              <a:t>X</a:t>
            </a:r>
            <a:r>
              <a:rPr lang="en-US" sz="2800" i="1" baseline="30000" dirty="0" err="1"/>
              <a:t>n</a:t>
            </a:r>
            <a:r>
              <a:rPr lang="en-US" sz="2800" dirty="0"/>
              <a:t> and </a:t>
            </a:r>
            <a:r>
              <a:rPr lang="en-US" sz="2800" i="1" dirty="0" err="1"/>
              <a:t>X</a:t>
            </a:r>
            <a:r>
              <a:rPr lang="en-US" sz="2800" i="1" baseline="30000" dirty="0" err="1"/>
              <a:t>m</a:t>
            </a:r>
            <a:r>
              <a:rPr lang="en-US" sz="2800" dirty="0"/>
              <a:t> are the </a:t>
            </a:r>
            <a:r>
              <a:rPr lang="en-US" sz="2800" i="1" dirty="0"/>
              <a:t>n</a:t>
            </a:r>
            <a:r>
              <a:rPr lang="en-US" sz="2800" dirty="0"/>
              <a:t>-</a:t>
            </a:r>
            <a:r>
              <a:rPr lang="en-US" sz="2800" dirty="0" err="1"/>
              <a:t>th</a:t>
            </a:r>
            <a:r>
              <a:rPr lang="en-US" sz="2800" dirty="0"/>
              <a:t> and </a:t>
            </a:r>
            <a:r>
              <a:rPr lang="en-US" sz="2800" i="1" dirty="0"/>
              <a:t>m</a:t>
            </a:r>
            <a:r>
              <a:rPr lang="en-US" sz="2800" dirty="0"/>
              <a:t>-</a:t>
            </a:r>
            <a:r>
              <a:rPr lang="en-US" sz="2800" dirty="0" err="1"/>
              <a:t>th</a:t>
            </a:r>
            <a:r>
              <a:rPr lang="en-US" sz="2800" dirty="0"/>
              <a:t> data points. We can assume that m-</a:t>
            </a:r>
            <a:r>
              <a:rPr lang="en-US" sz="2800" dirty="0" err="1"/>
              <a:t>th</a:t>
            </a:r>
            <a:r>
              <a:rPr lang="en-US" sz="2800" dirty="0"/>
              <a:t> data point is a test example. </a:t>
            </a:r>
            <a:endParaRPr sz="2000" dirty="0"/>
          </a:p>
        </p:txBody>
      </p:sp>
      <p:pic>
        <p:nvPicPr>
          <p:cNvPr id="157" name="Google Shape;157;p18"/>
          <p:cNvPicPr preferRelativeResize="0"/>
          <p:nvPr/>
        </p:nvPicPr>
        <p:blipFill rotWithShape="1">
          <a:blip r:embed="rId3">
            <a:alphaModFix/>
          </a:blip>
          <a:srcRect/>
          <a:stretch/>
        </p:blipFill>
        <p:spPr>
          <a:xfrm>
            <a:off x="1055440" y="2014993"/>
            <a:ext cx="4248472" cy="1197983"/>
          </a:xfrm>
          <a:prstGeom prst="rect">
            <a:avLst/>
          </a:prstGeom>
          <a:noFill/>
          <a:ln>
            <a:noFill/>
          </a:ln>
        </p:spPr>
      </p:pic>
      <p:pic>
        <p:nvPicPr>
          <p:cNvPr id="158" name="Google Shape;158;p18" descr="https://upload.wikimedia.org/wikipedia/commons/thumb/e/e7/KnnClassification.svg/1024px-KnnClassification.svg.png"/>
          <p:cNvPicPr preferRelativeResize="0"/>
          <p:nvPr/>
        </p:nvPicPr>
        <p:blipFill rotWithShape="1">
          <a:blip r:embed="rId4">
            <a:alphaModFix/>
          </a:blip>
          <a:srcRect/>
          <a:stretch/>
        </p:blipFill>
        <p:spPr>
          <a:xfrm>
            <a:off x="8508619" y="1412776"/>
            <a:ext cx="3348021" cy="3024336"/>
          </a:xfrm>
          <a:prstGeom prst="rect">
            <a:avLst/>
          </a:prstGeom>
          <a:noFill/>
          <a:ln>
            <a:noFill/>
          </a:ln>
        </p:spPr>
      </p:pic>
      <p:sp>
        <p:nvSpPr>
          <p:cNvPr id="159" name="Google Shape;159;p18"/>
          <p:cNvSpPr/>
          <p:nvPr/>
        </p:nvSpPr>
        <p:spPr>
          <a:xfrm>
            <a:off x="1622323" y="4611231"/>
            <a:ext cx="10569677" cy="2246769"/>
          </a:xfrm>
          <a:prstGeom prst="rect">
            <a:avLst/>
          </a:prstGeom>
          <a:solidFill>
            <a:srgbClr val="D6E3BC"/>
          </a:solid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2800" dirty="0">
                <a:solidFill>
                  <a:srgbClr val="222222"/>
                </a:solidFill>
                <a:latin typeface="Times New Roman"/>
                <a:ea typeface="Times New Roman"/>
                <a:cs typeface="Times New Roman"/>
                <a:sym typeface="Times New Roman"/>
              </a:rPr>
              <a:t>The test sample (green dot) should be classified either to blue squares or to red triangles. If </a:t>
            </a:r>
            <a:r>
              <a:rPr lang="en-US" sz="2800" i="1" dirty="0">
                <a:solidFill>
                  <a:srgbClr val="222222"/>
                </a:solidFill>
                <a:latin typeface="Times New Roman"/>
                <a:ea typeface="Times New Roman"/>
                <a:cs typeface="Times New Roman"/>
                <a:sym typeface="Times New Roman"/>
              </a:rPr>
              <a:t>k = </a:t>
            </a:r>
            <a:r>
              <a:rPr lang="en-US" sz="2800" dirty="0">
                <a:solidFill>
                  <a:srgbClr val="222222"/>
                </a:solidFill>
                <a:latin typeface="Times New Roman"/>
                <a:ea typeface="Times New Roman"/>
                <a:cs typeface="Times New Roman"/>
                <a:sym typeface="Times New Roman"/>
              </a:rPr>
              <a:t>3 (solid line circle) it is assigned to the red triangles because there are 2 triangles (majority class) and only 1 square inside the inner circle. If </a:t>
            </a:r>
            <a:r>
              <a:rPr lang="en-US" sz="2800" i="1" dirty="0">
                <a:solidFill>
                  <a:srgbClr val="222222"/>
                </a:solidFill>
                <a:latin typeface="Times New Roman"/>
                <a:ea typeface="Times New Roman"/>
                <a:cs typeface="Times New Roman"/>
                <a:sym typeface="Times New Roman"/>
              </a:rPr>
              <a:t>k = </a:t>
            </a:r>
            <a:r>
              <a:rPr lang="en-US" sz="2800" dirty="0">
                <a:solidFill>
                  <a:srgbClr val="222222"/>
                </a:solidFill>
                <a:latin typeface="Times New Roman"/>
                <a:ea typeface="Times New Roman"/>
                <a:cs typeface="Times New Roman"/>
                <a:sym typeface="Times New Roman"/>
              </a:rPr>
              <a:t>5 (dashed line circle) it is assigned to the blue squares (3 squares vs. 2 triangles inside the outer circle).</a:t>
            </a:r>
            <a:endParaRPr sz="28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74"/>
          <p:cNvSpPr txBox="1">
            <a:spLocks noGrp="1"/>
          </p:cNvSpPr>
          <p:nvPr>
            <p:ph type="title"/>
          </p:nvPr>
        </p:nvSpPr>
        <p:spPr>
          <a:xfrm>
            <a:off x="1666844" y="71414"/>
            <a:ext cx="78855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dirty="0"/>
              <a:t>KNN: distance metrics</a:t>
            </a:r>
            <a:endParaRPr dirty="0"/>
          </a:p>
        </p:txBody>
      </p:sp>
      <p:sp>
        <p:nvSpPr>
          <p:cNvPr id="618" name="Google Shape;618;p74"/>
          <p:cNvSpPr txBox="1">
            <a:spLocks noGrp="1"/>
          </p:cNvSpPr>
          <p:nvPr>
            <p:ph type="body" idx="1"/>
          </p:nvPr>
        </p:nvSpPr>
        <p:spPr>
          <a:xfrm>
            <a:off x="1666844" y="1285860"/>
            <a:ext cx="8317588" cy="991012"/>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2400"/>
              <a:buNone/>
            </a:pPr>
            <a:r>
              <a:rPr lang="en-US" sz="2400" dirty="0"/>
              <a:t>Another popular distance metric/measure is the L1 distance, which is computed by the equation given below: </a:t>
            </a:r>
            <a:endParaRPr sz="2400" dirty="0"/>
          </a:p>
        </p:txBody>
      </p:sp>
      <p:pic>
        <p:nvPicPr>
          <p:cNvPr id="619" name="Google Shape;619;p74"/>
          <p:cNvPicPr preferRelativeResize="0"/>
          <p:nvPr/>
        </p:nvPicPr>
        <p:blipFill rotWithShape="1">
          <a:blip r:embed="rId3">
            <a:alphaModFix/>
          </a:blip>
          <a:srcRect/>
          <a:stretch/>
        </p:blipFill>
        <p:spPr>
          <a:xfrm>
            <a:off x="1559496" y="2822680"/>
            <a:ext cx="9017768" cy="3630656"/>
          </a:xfrm>
          <a:prstGeom prst="rect">
            <a:avLst/>
          </a:prstGeom>
          <a:noFill/>
          <a:ln>
            <a:noFill/>
          </a:ln>
        </p:spPr>
      </p:pic>
    </p:spTree>
    <p:extLst>
      <p:ext uri="{BB962C8B-B14F-4D97-AF65-F5344CB8AC3E}">
        <p14:creationId xmlns:p14="http://schemas.microsoft.com/office/powerpoint/2010/main" val="31803682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6"/>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dirty="0"/>
              <a:t>K-Nearest Neighbor Classifier </a:t>
            </a:r>
            <a:endParaRPr sz="3100" dirty="0"/>
          </a:p>
        </p:txBody>
      </p:sp>
      <p:pic>
        <p:nvPicPr>
          <p:cNvPr id="2" name="Google Shape;141;p16"/>
          <p:cNvPicPr preferRelativeResize="0"/>
          <p:nvPr/>
        </p:nvPicPr>
        <p:blipFill rotWithShape="1">
          <a:blip r:embed="rId3">
            <a:alphaModFix/>
          </a:blip>
          <a:srcRect/>
          <a:stretch/>
        </p:blipFill>
        <p:spPr>
          <a:xfrm>
            <a:off x="1243148" y="1617729"/>
            <a:ext cx="8825084" cy="4153806"/>
          </a:xfrm>
          <a:prstGeom prst="rect">
            <a:avLst/>
          </a:prstGeom>
          <a:noFill/>
          <a:ln>
            <a:noFill/>
          </a:ln>
        </p:spPr>
      </p:pic>
    </p:spTree>
    <p:extLst>
      <p:ext uri="{BB962C8B-B14F-4D97-AF65-F5344CB8AC3E}">
        <p14:creationId xmlns:p14="http://schemas.microsoft.com/office/powerpoint/2010/main" val="9462179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7"/>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Nearest Neighbor Classifier </a:t>
            </a:r>
            <a:endParaRPr sz="3100"/>
          </a:p>
        </p:txBody>
      </p:sp>
      <p:sp>
        <p:nvSpPr>
          <p:cNvPr id="148" name="Google Shape;148;p17"/>
          <p:cNvSpPr txBox="1">
            <a:spLocks noGrp="1"/>
          </p:cNvSpPr>
          <p:nvPr>
            <p:ph type="body" idx="1"/>
          </p:nvPr>
        </p:nvSpPr>
        <p:spPr>
          <a:xfrm>
            <a:off x="191344" y="1340768"/>
            <a:ext cx="7418824" cy="4968552"/>
          </a:xfrm>
          <a:prstGeom prst="rect">
            <a:avLst/>
          </a:prstGeom>
          <a:noFill/>
          <a:ln>
            <a:noFill/>
          </a:ln>
        </p:spPr>
        <p:txBody>
          <a:bodyPr spcFirstLastPara="1" wrap="square" lIns="91425" tIns="45700" rIns="91425" bIns="45700" anchor="t" anchorCtr="0">
            <a:noAutofit/>
          </a:bodyPr>
          <a:lstStyle/>
          <a:p>
            <a:pPr lvl="0" indent="-457200" algn="just" rtl="0">
              <a:spcBef>
                <a:spcPts val="0"/>
              </a:spcBef>
              <a:spcAft>
                <a:spcPts val="0"/>
              </a:spcAft>
              <a:buClr>
                <a:schemeClr val="dk1"/>
              </a:buClr>
              <a:buSzPts val="3200"/>
              <a:buFont typeface="Arial" panose="020B0604020202020204" pitchFamily="34" charset="0"/>
              <a:buChar char="•"/>
            </a:pPr>
            <a:r>
              <a:rPr lang="en-US" sz="2800" dirty="0"/>
              <a:t>Let’s assume K=1: this is a special case of KNN called the </a:t>
            </a:r>
            <a:r>
              <a:rPr lang="en-US" sz="2800" b="1" dirty="0"/>
              <a:t>‘nearest neighbor’</a:t>
            </a:r>
            <a:r>
              <a:rPr lang="en-US" sz="2800" dirty="0"/>
              <a:t> classification.</a:t>
            </a:r>
          </a:p>
          <a:p>
            <a:pPr lvl="0" indent="-457200" algn="just" rtl="0">
              <a:spcBef>
                <a:spcPts val="0"/>
              </a:spcBef>
              <a:spcAft>
                <a:spcPts val="0"/>
              </a:spcAft>
              <a:buClr>
                <a:schemeClr val="dk1"/>
              </a:buClr>
              <a:buSzPts val="3200"/>
              <a:buFont typeface="Arial" panose="020B0604020202020204" pitchFamily="34" charset="0"/>
              <a:buChar char="•"/>
            </a:pPr>
            <a:r>
              <a:rPr lang="en-US" sz="2800" dirty="0"/>
              <a:t>Here, we simply assign the label of the nearest training data point to each test data point.</a:t>
            </a:r>
          </a:p>
          <a:p>
            <a:pPr lvl="0" indent="-457200" algn="just" rtl="0">
              <a:spcBef>
                <a:spcPts val="0"/>
              </a:spcBef>
              <a:spcAft>
                <a:spcPts val="0"/>
              </a:spcAft>
              <a:buClr>
                <a:schemeClr val="dk1"/>
              </a:buClr>
              <a:buSzPts val="3200"/>
              <a:buFont typeface="Arial" panose="020B0604020202020204" pitchFamily="34" charset="0"/>
              <a:buChar char="•"/>
            </a:pPr>
            <a:endParaRPr lang="en-US" sz="2800" dirty="0"/>
          </a:p>
          <a:p>
            <a:pPr lvl="0" indent="-457200" algn="just" rtl="0">
              <a:spcBef>
                <a:spcPts val="0"/>
              </a:spcBef>
              <a:spcAft>
                <a:spcPts val="0"/>
              </a:spcAft>
              <a:buClr>
                <a:schemeClr val="dk1"/>
              </a:buClr>
              <a:buSzPts val="3200"/>
              <a:buFont typeface="Arial" panose="020B0604020202020204" pitchFamily="34" charset="0"/>
              <a:buChar char="•"/>
            </a:pPr>
            <a:r>
              <a:rPr lang="en-US" sz="2800" dirty="0"/>
              <a:t>The figure on right shows the partitioning of feature space for a 2-class problem (red vs black) using the nearest neighbor algorithm. </a:t>
            </a:r>
          </a:p>
          <a:p>
            <a:pPr lvl="1" indent="-457200">
              <a:spcBef>
                <a:spcPts val="0"/>
              </a:spcBef>
              <a:buSzPts val="3200"/>
              <a:buFont typeface="Arial" panose="020B0604020202020204" pitchFamily="34" charset="0"/>
              <a:buChar char="•"/>
            </a:pPr>
            <a:r>
              <a:rPr lang="en-US" sz="2400" dirty="0"/>
              <a:t>Any test example within a particular region will be classified into the corresponding training example. </a:t>
            </a:r>
            <a:endParaRPr sz="2400" dirty="0"/>
          </a:p>
        </p:txBody>
      </p:sp>
      <p:pic>
        <p:nvPicPr>
          <p:cNvPr id="2" name="Google Shape;149;p17"/>
          <p:cNvPicPr preferRelativeResize="0"/>
          <p:nvPr/>
        </p:nvPicPr>
        <p:blipFill rotWithShape="1">
          <a:blip r:embed="rId3">
            <a:alphaModFix/>
          </a:blip>
          <a:srcRect r="48175"/>
          <a:stretch/>
        </p:blipFill>
        <p:spPr>
          <a:xfrm>
            <a:off x="7757944" y="1703752"/>
            <a:ext cx="3804789" cy="3905413"/>
          </a:xfrm>
          <a:prstGeom prst="rect">
            <a:avLst/>
          </a:prstGeom>
          <a:noFill/>
          <a:ln>
            <a:noFill/>
          </a:ln>
        </p:spPr>
      </p:pic>
      <p:sp>
        <p:nvSpPr>
          <p:cNvPr id="4" name="TextBox 3">
            <a:extLst>
              <a:ext uri="{FF2B5EF4-FFF2-40B4-BE49-F238E27FC236}">
                <a16:creationId xmlns:a16="http://schemas.microsoft.com/office/drawing/2014/main" id="{830EB045-9F1F-A8EA-16A4-87ECDADEAA72}"/>
              </a:ext>
            </a:extLst>
          </p:cNvPr>
          <p:cNvSpPr txBox="1"/>
          <p:nvPr/>
        </p:nvSpPr>
        <p:spPr>
          <a:xfrm>
            <a:off x="7836603" y="5609165"/>
            <a:ext cx="3804790" cy="523220"/>
          </a:xfrm>
          <a:prstGeom prst="rect">
            <a:avLst/>
          </a:prstGeom>
          <a:noFill/>
        </p:spPr>
        <p:txBody>
          <a:bodyPr wrap="square">
            <a:spAutoFit/>
          </a:bodyPr>
          <a:lstStyle/>
          <a:p>
            <a:pPr marL="342900" lvl="0" indent="-342900" algn="ctr" rtl="0">
              <a:spcBef>
                <a:spcPts val="480"/>
              </a:spcBef>
              <a:spcAft>
                <a:spcPts val="0"/>
              </a:spcAft>
              <a:buClr>
                <a:schemeClr val="dk1"/>
              </a:buClr>
              <a:buSzPts val="2400"/>
              <a:buNone/>
            </a:pPr>
            <a:r>
              <a:rPr lang="en-US" sz="1400" dirty="0"/>
              <a:t>Partitioning of feature space for a two-class 2D data (i.e. 2 features)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9"/>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KNN vs K-Means Clustering</a:t>
            </a:r>
            <a:endParaRPr sz="3100"/>
          </a:p>
        </p:txBody>
      </p:sp>
      <p:sp>
        <p:nvSpPr>
          <p:cNvPr id="166" name="Google Shape;166;p19"/>
          <p:cNvSpPr txBox="1">
            <a:spLocks noGrp="1"/>
          </p:cNvSpPr>
          <p:nvPr>
            <p:ph type="body" idx="1"/>
          </p:nvPr>
        </p:nvSpPr>
        <p:spPr>
          <a:xfrm>
            <a:off x="263352" y="1484671"/>
            <a:ext cx="10441160" cy="5256697"/>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2800"/>
              <a:buNone/>
            </a:pPr>
            <a:r>
              <a:rPr lang="en-US" sz="2800" dirty="0"/>
              <a:t>Q: What is the complexity of the 1-NN classifier </a:t>
            </a:r>
            <a:r>
              <a:rPr lang="en-US" sz="2800" dirty="0" err="1"/>
              <a:t>w.r.t.</a:t>
            </a:r>
            <a:r>
              <a:rPr lang="en-US" sz="2800" dirty="0"/>
              <a:t> training set of N images and test set of M images?</a:t>
            </a:r>
            <a:endParaRPr dirty="0"/>
          </a:p>
          <a:p>
            <a:pPr marL="514350" lvl="0" indent="-514350" algn="just" rtl="0">
              <a:spcBef>
                <a:spcPts val="560"/>
              </a:spcBef>
              <a:spcAft>
                <a:spcPts val="0"/>
              </a:spcAft>
              <a:buClr>
                <a:schemeClr val="dk1"/>
              </a:buClr>
              <a:buSzPts val="2800"/>
              <a:buAutoNum type="arabicPeriod"/>
            </a:pPr>
            <a:r>
              <a:rPr lang="en-US" sz="2800" dirty="0"/>
              <a:t>at training time? </a:t>
            </a:r>
            <a:endParaRPr dirty="0"/>
          </a:p>
          <a:p>
            <a:pPr marL="514350" lvl="0" indent="-514350" algn="just" rtl="0">
              <a:spcBef>
                <a:spcPts val="560"/>
              </a:spcBef>
              <a:spcAft>
                <a:spcPts val="0"/>
              </a:spcAft>
              <a:buClr>
                <a:schemeClr val="dk1"/>
              </a:buClr>
              <a:buSzPts val="2800"/>
              <a:buAutoNum type="arabicPeriod"/>
            </a:pPr>
            <a:r>
              <a:rPr lang="en-US" sz="2800" dirty="0"/>
              <a:t>at test time?		</a:t>
            </a:r>
            <a:endParaRPr dirty="0"/>
          </a:p>
        </p:txBody>
      </p:sp>
      <p:pic>
        <p:nvPicPr>
          <p:cNvPr id="167" name="Google Shape;167;p19"/>
          <p:cNvPicPr preferRelativeResize="0"/>
          <p:nvPr/>
        </p:nvPicPr>
        <p:blipFill rotWithShape="1">
          <a:blip r:embed="rId3">
            <a:alphaModFix/>
          </a:blip>
          <a:srcRect/>
          <a:stretch/>
        </p:blipFill>
        <p:spPr>
          <a:xfrm>
            <a:off x="3447900" y="2367432"/>
            <a:ext cx="1091279" cy="749873"/>
          </a:xfrm>
          <a:prstGeom prst="rect">
            <a:avLst/>
          </a:prstGeom>
          <a:noFill/>
          <a:ln>
            <a:noFill/>
          </a:ln>
        </p:spPr>
      </p:pic>
      <p:pic>
        <p:nvPicPr>
          <p:cNvPr id="168" name="Google Shape;168;p19"/>
          <p:cNvPicPr preferRelativeResize="0"/>
          <p:nvPr/>
        </p:nvPicPr>
        <p:blipFill rotWithShape="1">
          <a:blip r:embed="rId4">
            <a:alphaModFix/>
          </a:blip>
          <a:srcRect/>
          <a:stretch/>
        </p:blipFill>
        <p:spPr>
          <a:xfrm>
            <a:off x="2871836" y="2872815"/>
            <a:ext cx="1487553" cy="74987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7"/>
                                        </p:tgtEl>
                                        <p:attrNameLst>
                                          <p:attrName>style.visibility</p:attrName>
                                        </p:attrNameLst>
                                      </p:cBhvr>
                                      <p:to>
                                        <p:strVal val="visible"/>
                                      </p:to>
                                    </p:set>
                                    <p:anim calcmode="lin" valueType="num">
                                      <p:cBhvr additive="base">
                                        <p:cTn id="7" dur="500"/>
                                        <p:tgtEl>
                                          <p:spTgt spid="16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68"/>
                                        </p:tgtEl>
                                        <p:attrNameLst>
                                          <p:attrName>style.visibility</p:attrName>
                                        </p:attrNameLst>
                                      </p:cBhvr>
                                      <p:to>
                                        <p:strVal val="visible"/>
                                      </p:to>
                                    </p:set>
                                    <p:anim calcmode="lin" valueType="num">
                                      <p:cBhvr additive="base">
                                        <p:cTn id="12" dur="500"/>
                                        <p:tgtEl>
                                          <p:spTgt spid="1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1"/>
          <p:cNvSpPr txBox="1">
            <a:spLocks noGrp="1"/>
          </p:cNvSpPr>
          <p:nvPr>
            <p:ph type="title"/>
          </p:nvPr>
        </p:nvSpPr>
        <p:spPr>
          <a:xfrm>
            <a:off x="190459" y="71414"/>
            <a:ext cx="1000132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An Image Classifier</a:t>
            </a:r>
            <a:endParaRPr/>
          </a:p>
        </p:txBody>
      </p:sp>
      <p:sp>
        <p:nvSpPr>
          <p:cNvPr id="96" name="Google Shape;96;p11"/>
          <p:cNvSpPr txBox="1">
            <a:spLocks noGrp="1"/>
          </p:cNvSpPr>
          <p:nvPr>
            <p:ph type="body" idx="1"/>
          </p:nvPr>
        </p:nvSpPr>
        <p:spPr>
          <a:xfrm>
            <a:off x="190459" y="3314226"/>
            <a:ext cx="8281805" cy="2130998"/>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200"/>
              <a:buNone/>
            </a:pPr>
            <a:r>
              <a:rPr lang="en-US" dirty="0"/>
              <a:t>There is </a:t>
            </a:r>
            <a:r>
              <a:rPr lang="en-US" b="1" dirty="0"/>
              <a:t>no obvious way</a:t>
            </a:r>
            <a:r>
              <a:rPr lang="en-US" dirty="0"/>
              <a:t> to hard-code the algorithm for recognizing a cat, or other classes.</a:t>
            </a:r>
            <a:endParaRPr dirty="0"/>
          </a:p>
        </p:txBody>
      </p:sp>
      <p:sp>
        <p:nvSpPr>
          <p:cNvPr id="97" name="Google Shape;97;p11"/>
          <p:cNvSpPr/>
          <p:nvPr/>
        </p:nvSpPr>
        <p:spPr>
          <a:xfrm>
            <a:off x="191344" y="1412776"/>
            <a:ext cx="5904656" cy="156966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3200">
                <a:solidFill>
                  <a:schemeClr val="dk1"/>
                </a:solidFill>
                <a:latin typeface="Calibri"/>
                <a:ea typeface="Calibri"/>
                <a:cs typeface="Calibri"/>
                <a:sym typeface="Calibri"/>
              </a:rPr>
              <a:t>&gt;&gt; f = imread('rabbit.jpg');</a:t>
            </a:r>
            <a:endParaRPr/>
          </a:p>
          <a:p>
            <a:pPr marL="0" marR="0" lvl="0" indent="0" algn="l" rtl="0">
              <a:spcBef>
                <a:spcPts val="0"/>
              </a:spcBef>
              <a:spcAft>
                <a:spcPts val="0"/>
              </a:spcAft>
              <a:buNone/>
            </a:pPr>
            <a:r>
              <a:rPr lang="en-US" sz="3200">
                <a:solidFill>
                  <a:schemeClr val="dk1"/>
                </a:solidFill>
                <a:latin typeface="Calibri"/>
                <a:ea typeface="Calibri"/>
                <a:cs typeface="Calibri"/>
                <a:sym typeface="Calibri"/>
              </a:rPr>
              <a:t>&gt;&gt; predict(f)</a:t>
            </a:r>
            <a:endParaRPr/>
          </a:p>
          <a:p>
            <a:pPr marL="0" marR="0" lvl="0" indent="0" algn="l" rtl="0">
              <a:spcBef>
                <a:spcPts val="0"/>
              </a:spcBef>
              <a:spcAft>
                <a:spcPts val="0"/>
              </a:spcAft>
              <a:buNone/>
            </a:pPr>
            <a:r>
              <a:rPr lang="en-US" sz="3200">
                <a:solidFill>
                  <a:schemeClr val="dk1"/>
                </a:solidFill>
                <a:latin typeface="Calibri"/>
                <a:ea typeface="Calibri"/>
                <a:cs typeface="Calibri"/>
                <a:sym typeface="Calibri"/>
              </a:rPr>
              <a:t>	????</a:t>
            </a:r>
            <a:endParaRPr/>
          </a:p>
        </p:txBody>
      </p:sp>
      <p:sp>
        <p:nvSpPr>
          <p:cNvPr id="98" name="Google Shape;98;p11"/>
          <p:cNvSpPr/>
          <p:nvPr/>
        </p:nvSpPr>
        <p:spPr>
          <a:xfrm>
            <a:off x="7464152" y="1412776"/>
            <a:ext cx="4196906" cy="1901450"/>
          </a:xfrm>
          <a:prstGeom prst="wedgeRectCallout">
            <a:avLst>
              <a:gd name="adj1" fmla="val -86958"/>
              <a:gd name="adj2" fmla="val -660"/>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dirty="0">
                <a:solidFill>
                  <a:schemeClr val="lt1"/>
                </a:solidFill>
                <a:latin typeface="Times New Roman"/>
                <a:ea typeface="Times New Roman"/>
                <a:cs typeface="Times New Roman"/>
                <a:sym typeface="Times New Roman"/>
              </a:rPr>
              <a:t>Unlike conventional algorithms with fixed number of steps, sorting a list of numbers,</a:t>
            </a:r>
            <a:endParaRPr sz="2800" dirty="0">
              <a:solidFill>
                <a:schemeClr val="lt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201620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1F6DD-FA79-76D7-70CD-36BC3BEF02DD}"/>
              </a:ext>
            </a:extLst>
          </p:cNvPr>
          <p:cNvSpPr>
            <a:spLocks noGrp="1"/>
          </p:cNvSpPr>
          <p:nvPr>
            <p:ph type="title"/>
          </p:nvPr>
        </p:nvSpPr>
        <p:spPr/>
        <p:txBody>
          <a:bodyPr/>
          <a:lstStyle/>
          <a:p>
            <a:r>
              <a:rPr lang="en-US" dirty="0"/>
              <a:t>Example – classifying fruit images</a:t>
            </a:r>
          </a:p>
        </p:txBody>
      </p:sp>
      <p:sp>
        <p:nvSpPr>
          <p:cNvPr id="3" name="Text Placeholder 2">
            <a:extLst>
              <a:ext uri="{FF2B5EF4-FFF2-40B4-BE49-F238E27FC236}">
                <a16:creationId xmlns:a16="http://schemas.microsoft.com/office/drawing/2014/main" id="{D86AD758-F66F-D621-1BA0-2EE7BA81AA9D}"/>
              </a:ext>
            </a:extLst>
          </p:cNvPr>
          <p:cNvSpPr>
            <a:spLocks noGrp="1"/>
          </p:cNvSpPr>
          <p:nvPr>
            <p:ph type="body" idx="1"/>
          </p:nvPr>
        </p:nvSpPr>
        <p:spPr/>
        <p:txBody>
          <a:bodyPr/>
          <a:lstStyle/>
          <a:p>
            <a:pPr marL="685800" indent="-457200">
              <a:buFont typeface="Arial" panose="020B0604020202020204" pitchFamily="34" charset="0"/>
              <a:buChar char="•"/>
            </a:pPr>
            <a:r>
              <a:rPr lang="en-US" dirty="0"/>
              <a:t>Let’s see we want to classify 3 types of fruit using KNN.</a:t>
            </a:r>
          </a:p>
          <a:p>
            <a:pPr marL="685800" indent="-457200">
              <a:buFont typeface="Arial" panose="020B0604020202020204" pitchFamily="34" charset="0"/>
              <a:buChar char="•"/>
            </a:pPr>
            <a:r>
              <a:rPr lang="en-US" dirty="0"/>
              <a:t>We will first extract HOG features for each image and then apply KNN algorithm for prediction. The detailed steps are as follows: </a:t>
            </a:r>
          </a:p>
          <a:p>
            <a:pPr marL="1200150" lvl="1" indent="-514350">
              <a:buFont typeface="+mj-lt"/>
              <a:buAutoNum type="arabicPeriod"/>
            </a:pPr>
            <a:r>
              <a:rPr lang="en-US" dirty="0"/>
              <a:t>Load the dataset: it is assumed that each fruit images are grouped into a folder with the fruit name.</a:t>
            </a:r>
          </a:p>
          <a:p>
            <a:pPr marL="1200150" lvl="1" indent="-514350">
              <a:buFont typeface="+mj-lt"/>
              <a:buAutoNum type="arabicPeriod"/>
            </a:pPr>
            <a:r>
              <a:rPr lang="en-US" dirty="0"/>
              <a:t>Pre-process: resize to a fixed size (64x128).</a:t>
            </a:r>
          </a:p>
          <a:p>
            <a:pPr marL="1200150" lvl="1" indent="-514350">
              <a:buFont typeface="+mj-lt"/>
              <a:buAutoNum type="arabicPeriod"/>
            </a:pPr>
            <a:r>
              <a:rPr lang="en-US" dirty="0"/>
              <a:t>Feature extraction: extract the HOG features. </a:t>
            </a:r>
          </a:p>
          <a:p>
            <a:pPr marL="1200150" lvl="1" indent="-514350">
              <a:buFont typeface="+mj-lt"/>
              <a:buAutoNum type="arabicPeriod"/>
            </a:pPr>
            <a:r>
              <a:rPr lang="en-US" dirty="0"/>
              <a:t>Train-test split: split the dataset into training and test set.</a:t>
            </a:r>
          </a:p>
          <a:p>
            <a:pPr marL="1200150" lvl="1" indent="-514350">
              <a:buFont typeface="+mj-lt"/>
              <a:buAutoNum type="arabicPeriod"/>
            </a:pPr>
            <a:r>
              <a:rPr lang="en-US" dirty="0"/>
              <a:t>Classify: Apply KNN classification with K=5 to the test set.</a:t>
            </a:r>
          </a:p>
          <a:p>
            <a:endParaRPr lang="en-US" dirty="0"/>
          </a:p>
          <a:p>
            <a:endParaRPr lang="en-US" dirty="0"/>
          </a:p>
        </p:txBody>
      </p:sp>
    </p:spTree>
    <p:extLst>
      <p:ext uri="{BB962C8B-B14F-4D97-AF65-F5344CB8AC3E}">
        <p14:creationId xmlns:p14="http://schemas.microsoft.com/office/powerpoint/2010/main" val="9386634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C9B3E-32A9-7A8E-BD3B-83EA9F895086}"/>
              </a:ext>
            </a:extLst>
          </p:cNvPr>
          <p:cNvSpPr>
            <a:spLocks noGrp="1"/>
          </p:cNvSpPr>
          <p:nvPr>
            <p:ph type="title"/>
          </p:nvPr>
        </p:nvSpPr>
        <p:spPr>
          <a:xfrm>
            <a:off x="190459" y="71414"/>
            <a:ext cx="10978986" cy="928694"/>
          </a:xfrm>
        </p:spPr>
        <p:txBody>
          <a:bodyPr>
            <a:normAutofit fontScale="90000"/>
          </a:bodyPr>
          <a:lstStyle/>
          <a:p>
            <a:r>
              <a:rPr lang="en-US" dirty="0"/>
              <a:t>Example code – classifying fruit images using KNN</a:t>
            </a:r>
          </a:p>
        </p:txBody>
      </p:sp>
      <p:sp>
        <p:nvSpPr>
          <p:cNvPr id="3" name="Text Placeholder 2">
            <a:extLst>
              <a:ext uri="{FF2B5EF4-FFF2-40B4-BE49-F238E27FC236}">
                <a16:creationId xmlns:a16="http://schemas.microsoft.com/office/drawing/2014/main" id="{526C7724-3C2A-F411-3B7E-F8C301D74E01}"/>
              </a:ext>
            </a:extLst>
          </p:cNvPr>
          <p:cNvSpPr>
            <a:spLocks noGrp="1"/>
          </p:cNvSpPr>
          <p:nvPr>
            <p:ph type="body" idx="1"/>
          </p:nvPr>
        </p:nvSpPr>
        <p:spPr>
          <a:xfrm>
            <a:off x="190459" y="1425676"/>
            <a:ext cx="11715832" cy="5360909"/>
          </a:xfrm>
        </p:spPr>
        <p:txBody>
          <a:bodyPr numCol="1" spcCol="457200">
            <a:normAutofit/>
          </a:bodyPr>
          <a:lstStyle/>
          <a:p>
            <a:r>
              <a:rPr lang="en-US" sz="2000" b="0" dirty="0">
                <a:solidFill>
                  <a:srgbClr val="0000FF"/>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skimage.feature</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hog</a:t>
            </a:r>
          </a:p>
          <a:p>
            <a:r>
              <a:rPr lang="en-US" sz="2000" b="0" dirty="0">
                <a:solidFill>
                  <a:srgbClr val="0000FF"/>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skimage.io </a:t>
            </a:r>
            <a:r>
              <a:rPr lang="en-US" sz="2000" b="0" dirty="0">
                <a:solidFill>
                  <a:srgbClr val="0000FF"/>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imread</a:t>
            </a:r>
            <a:endParaRPr lang="en-US" sz="2000" b="0" dirty="0">
              <a:solidFill>
                <a:srgbClr val="000000"/>
              </a:solidFill>
              <a:effectLst/>
              <a:latin typeface="Consolas" panose="020B0609020204030204" pitchFamily="49" charset="0"/>
            </a:endParaRPr>
          </a:p>
          <a:p>
            <a:r>
              <a:rPr lang="en-US" sz="2000" b="0" dirty="0">
                <a:solidFill>
                  <a:srgbClr val="0000FF"/>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skimage.transform</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resize</a:t>
            </a:r>
          </a:p>
          <a:p>
            <a:r>
              <a:rPr lang="en-US" sz="2000" b="0" dirty="0">
                <a:solidFill>
                  <a:srgbClr val="0000FF"/>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sklearn.model_selection</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train_test_split</a:t>
            </a:r>
            <a:endParaRPr lang="en-US" sz="2000" b="0" dirty="0">
              <a:solidFill>
                <a:srgbClr val="000000"/>
              </a:solidFill>
              <a:effectLst/>
              <a:latin typeface="Consolas" panose="020B0609020204030204" pitchFamily="49" charset="0"/>
            </a:endParaRPr>
          </a:p>
          <a:p>
            <a:r>
              <a:rPr lang="en-US" sz="2000" b="0" dirty="0">
                <a:solidFill>
                  <a:srgbClr val="0000FF"/>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sklearn.neighbors</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KNeighborsClassifier</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a:t>
            </a:r>
            <a:r>
              <a:rPr lang="en-US" sz="2000" b="0" dirty="0" err="1">
                <a:solidFill>
                  <a:srgbClr val="008000"/>
                </a:solidFill>
                <a:effectLst/>
                <a:latin typeface="Consolas" panose="020B0609020204030204" pitchFamily="49" charset="0"/>
              </a:rPr>
              <a:t>KNeighborsClassifier</a:t>
            </a:r>
            <a:endParaRPr lang="en-US" sz="2000" b="0" dirty="0">
              <a:solidFill>
                <a:srgbClr val="000000"/>
              </a:solidFill>
              <a:effectLst/>
              <a:latin typeface="Consolas" panose="020B0609020204030204" pitchFamily="49" charset="0"/>
            </a:endParaRPr>
          </a:p>
          <a:p>
            <a:r>
              <a:rPr lang="en-US" sz="2000" b="0" dirty="0">
                <a:solidFill>
                  <a:srgbClr val="0000FF"/>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sklearn.metrics</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classification_report</a:t>
            </a:r>
            <a:endParaRPr lang="en-US" sz="2000" b="0" dirty="0">
              <a:solidFill>
                <a:srgbClr val="000000"/>
              </a:solidFill>
              <a:effectLst/>
              <a:latin typeface="Consolas" panose="020B0609020204030204" pitchFamily="49" charset="0"/>
            </a:endParaRPr>
          </a:p>
          <a:p>
            <a:r>
              <a:rPr lang="en-US" sz="2000" b="0" dirty="0">
                <a:solidFill>
                  <a:srgbClr val="0000FF"/>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numpy</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as</a:t>
            </a:r>
            <a:r>
              <a:rPr lang="en-US" sz="2000" b="0" dirty="0">
                <a:solidFill>
                  <a:srgbClr val="000000"/>
                </a:solidFill>
                <a:effectLst/>
                <a:latin typeface="Consolas" panose="020B0609020204030204" pitchFamily="49" charset="0"/>
              </a:rPr>
              <a:t> np</a:t>
            </a:r>
          </a:p>
          <a:p>
            <a:r>
              <a:rPr lang="en-US" sz="2000" b="0" dirty="0">
                <a:solidFill>
                  <a:srgbClr val="0000FF"/>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glob</a:t>
            </a:r>
          </a:p>
        </p:txBody>
      </p:sp>
    </p:spTree>
    <p:extLst>
      <p:ext uri="{BB962C8B-B14F-4D97-AF65-F5344CB8AC3E}">
        <p14:creationId xmlns:p14="http://schemas.microsoft.com/office/powerpoint/2010/main" val="18704006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26C7724-3C2A-F411-3B7E-F8C301D74E01}"/>
              </a:ext>
            </a:extLst>
          </p:cNvPr>
          <p:cNvSpPr>
            <a:spLocks noGrp="1"/>
          </p:cNvSpPr>
          <p:nvPr>
            <p:ph type="body" idx="1"/>
          </p:nvPr>
        </p:nvSpPr>
        <p:spPr>
          <a:xfrm>
            <a:off x="190459" y="1435510"/>
            <a:ext cx="11715832" cy="5351076"/>
          </a:xfrm>
        </p:spPr>
        <p:txBody>
          <a:bodyPr numCol="1" spcCol="457200">
            <a:normAutofit/>
          </a:bodyPr>
          <a:lstStyle/>
          <a:p>
            <a:r>
              <a:rPr lang="en-US" sz="2000" b="0" dirty="0">
                <a:solidFill>
                  <a:srgbClr val="008000"/>
                </a:solidFill>
                <a:effectLst/>
                <a:latin typeface="Consolas" panose="020B0609020204030204" pitchFamily="49" charset="0"/>
              </a:rPr>
              <a:t># Load dataset</a:t>
            </a:r>
            <a:endParaRPr lang="en-US" sz="2000" b="0" dirty="0">
              <a:solidFill>
                <a:srgbClr val="000000"/>
              </a:solidFill>
              <a:effectLst/>
              <a:latin typeface="Consolas" panose="020B0609020204030204" pitchFamily="49" charset="0"/>
            </a:endParaRPr>
          </a:p>
          <a:p>
            <a:r>
              <a:rPr lang="en-US" sz="2000" b="0" dirty="0" err="1">
                <a:solidFill>
                  <a:srgbClr val="000000"/>
                </a:solidFill>
                <a:effectLst/>
                <a:latin typeface="Consolas" panose="020B0609020204030204" pitchFamily="49" charset="0"/>
              </a:rPr>
              <a:t>fruit_images</a:t>
            </a:r>
            <a:r>
              <a:rPr lang="en-US" sz="2000" b="0" dirty="0">
                <a:solidFill>
                  <a:srgbClr val="000000"/>
                </a:solidFill>
                <a:effectLst/>
                <a:latin typeface="Consolas" panose="020B0609020204030204" pitchFamily="49" charset="0"/>
              </a:rPr>
              <a:t> = []</a:t>
            </a:r>
          </a:p>
          <a:p>
            <a:r>
              <a:rPr lang="en-US" sz="2000" b="0" dirty="0" err="1">
                <a:solidFill>
                  <a:srgbClr val="000000"/>
                </a:solidFill>
                <a:effectLst/>
                <a:latin typeface="Consolas" panose="020B0609020204030204" pitchFamily="49" charset="0"/>
              </a:rPr>
              <a:t>fruit_labels</a:t>
            </a:r>
            <a:r>
              <a:rPr lang="en-US" sz="2000" b="0" dirty="0">
                <a:solidFill>
                  <a:srgbClr val="000000"/>
                </a:solidFill>
                <a:effectLst/>
                <a:latin typeface="Consolas" panose="020B0609020204030204" pitchFamily="49" charset="0"/>
              </a:rPr>
              <a:t> = []</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for</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fruit_type</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in</a:t>
            </a:r>
            <a:r>
              <a:rPr lang="en-US" sz="2000" b="0" dirty="0">
                <a:solidFill>
                  <a:srgbClr val="000000"/>
                </a:solidFill>
                <a:effectLst/>
                <a:latin typeface="Consolas" panose="020B0609020204030204" pitchFamily="49" charset="0"/>
              </a:rPr>
              <a:t> [</a:t>
            </a:r>
            <a:r>
              <a:rPr lang="en-US" sz="2000" b="0" dirty="0">
                <a:solidFill>
                  <a:srgbClr val="A31515"/>
                </a:solidFill>
                <a:effectLst/>
                <a:latin typeface="Consolas" panose="020B0609020204030204" pitchFamily="49" charset="0"/>
              </a:rPr>
              <a:t>'apple'</a:t>
            </a:r>
            <a:r>
              <a:rPr lang="en-US" sz="2000" b="0" dirty="0">
                <a:solidFill>
                  <a:srgbClr val="000000"/>
                </a:solidFill>
                <a:effectLst/>
                <a:latin typeface="Consolas" panose="020B0609020204030204" pitchFamily="49" charset="0"/>
              </a:rPr>
              <a:t>, </a:t>
            </a:r>
            <a:r>
              <a:rPr lang="en-US" sz="2000" b="0" dirty="0">
                <a:solidFill>
                  <a:srgbClr val="A31515"/>
                </a:solidFill>
                <a:effectLst/>
                <a:latin typeface="Consolas" panose="020B0609020204030204" pitchFamily="49" charset="0"/>
              </a:rPr>
              <a:t>'banana'</a:t>
            </a:r>
            <a:r>
              <a:rPr lang="en-US" sz="2000" b="0" dirty="0">
                <a:solidFill>
                  <a:srgbClr val="000000"/>
                </a:solidFill>
                <a:effectLst/>
                <a:latin typeface="Consolas" panose="020B0609020204030204" pitchFamily="49" charset="0"/>
              </a:rPr>
              <a:t>, </a:t>
            </a:r>
            <a:r>
              <a:rPr lang="en-US" sz="2000" b="0" dirty="0">
                <a:solidFill>
                  <a:srgbClr val="A31515"/>
                </a:solidFill>
                <a:effectLst/>
                <a:latin typeface="Consolas" panose="020B0609020204030204" pitchFamily="49" charset="0"/>
              </a:rPr>
              <a:t>'orange'</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for</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image_path</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glob.glob</a:t>
            </a:r>
            <a:r>
              <a:rPr lang="en-US" sz="2000" b="0" dirty="0">
                <a:solidFill>
                  <a:srgbClr val="000000"/>
                </a:solidFill>
                <a:effectLst/>
                <a:latin typeface="Consolas" panose="020B0609020204030204" pitchFamily="49" charset="0"/>
              </a:rPr>
              <a:t>(</a:t>
            </a:r>
            <a:r>
              <a:rPr lang="en-US" sz="2000" b="0" dirty="0" err="1">
                <a:solidFill>
                  <a:srgbClr val="0000FF"/>
                </a:solidFill>
                <a:effectLst/>
                <a:latin typeface="Consolas" panose="020B0609020204030204" pitchFamily="49" charset="0"/>
              </a:rPr>
              <a:t>f</a:t>
            </a:r>
            <a:r>
              <a:rPr lang="en-US" sz="2000" b="0" dirty="0" err="1">
                <a:solidFill>
                  <a:srgbClr val="A31515"/>
                </a:solidFill>
                <a:effectLst/>
                <a:latin typeface="Consolas" panose="020B0609020204030204" pitchFamily="49" charset="0"/>
              </a:rPr>
              <a:t>'path_to_dataset</a:t>
            </a:r>
            <a:r>
              <a:rPr lang="en-US" sz="2000" b="0" dirty="0">
                <a:solidFill>
                  <a:srgbClr val="A31515"/>
                </a:solidFill>
                <a:effectLst/>
                <a:latin typeface="Consolas" panose="020B0609020204030204" pitchFamily="49" charset="0"/>
              </a:rPr>
              <a:t>/</a:t>
            </a:r>
            <a:r>
              <a:rPr lang="en-US" sz="2000" b="0" dirty="0">
                <a:solidFill>
                  <a:srgbClr val="000000"/>
                </a:solidFill>
                <a:effectLst/>
                <a:latin typeface="Consolas" panose="020B0609020204030204" pitchFamily="49" charset="0"/>
              </a:rPr>
              <a:t>{</a:t>
            </a:r>
            <a:r>
              <a:rPr lang="en-US" sz="2000" b="0" dirty="0" err="1">
                <a:solidFill>
                  <a:srgbClr val="000000"/>
                </a:solidFill>
                <a:effectLst/>
                <a:latin typeface="Consolas" panose="020B0609020204030204" pitchFamily="49" charset="0"/>
              </a:rPr>
              <a:t>fruit_type</a:t>
            </a:r>
            <a:r>
              <a:rPr lang="en-US" sz="2000" b="0" dirty="0">
                <a:solidFill>
                  <a:srgbClr val="000000"/>
                </a:solidFill>
                <a:effectLst/>
                <a:latin typeface="Consolas" panose="020B0609020204030204" pitchFamily="49" charset="0"/>
              </a:rPr>
              <a:t>}</a:t>
            </a:r>
            <a:r>
              <a:rPr lang="en-US" sz="2000" b="0" dirty="0">
                <a:solidFill>
                  <a:srgbClr val="A31515"/>
                </a:solidFill>
                <a:effectLst/>
                <a:latin typeface="Consolas" panose="020B0609020204030204" pitchFamily="49" charset="0"/>
              </a:rPr>
              <a:t>/*.jpg'</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image = </a:t>
            </a:r>
            <a:r>
              <a:rPr lang="en-US" sz="2000" b="0" dirty="0" err="1">
                <a:solidFill>
                  <a:srgbClr val="000000"/>
                </a:solidFill>
                <a:effectLst/>
                <a:latin typeface="Consolas" panose="020B0609020204030204" pitchFamily="49" charset="0"/>
              </a:rPr>
              <a:t>imread</a:t>
            </a:r>
            <a:r>
              <a:rPr lang="en-US" sz="2000" b="0" dirty="0">
                <a:solidFill>
                  <a:srgbClr val="000000"/>
                </a:solidFill>
                <a:effectLst/>
                <a:latin typeface="Consolas" panose="020B0609020204030204" pitchFamily="49" charset="0"/>
              </a:rPr>
              <a:t>(</a:t>
            </a:r>
            <a:r>
              <a:rPr lang="en-US" sz="2000" b="0" dirty="0" err="1">
                <a:solidFill>
                  <a:srgbClr val="000000"/>
                </a:solidFill>
                <a:effectLst/>
                <a:latin typeface="Consolas" panose="020B0609020204030204" pitchFamily="49" charset="0"/>
              </a:rPr>
              <a:t>image_path</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image = resize(image, (</a:t>
            </a:r>
            <a:r>
              <a:rPr lang="en-US" sz="2000" b="0" dirty="0">
                <a:solidFill>
                  <a:srgbClr val="098658"/>
                </a:solidFill>
                <a:effectLst/>
                <a:latin typeface="Consolas" panose="020B0609020204030204" pitchFamily="49" charset="0"/>
              </a:rPr>
              <a:t>128</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64</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Resize images to a fixed size</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fruit_images.append</a:t>
            </a:r>
            <a:r>
              <a:rPr lang="en-US" sz="2000" b="0" dirty="0">
                <a:solidFill>
                  <a:srgbClr val="000000"/>
                </a:solidFill>
                <a:effectLst/>
                <a:latin typeface="Consolas" panose="020B0609020204030204" pitchFamily="49" charset="0"/>
              </a:rPr>
              <a:t>(image)</a:t>
            </a: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fruit_labels.append</a:t>
            </a:r>
            <a:r>
              <a:rPr lang="en-US" sz="2000" b="0" dirty="0">
                <a:solidFill>
                  <a:srgbClr val="000000"/>
                </a:solidFill>
                <a:effectLst/>
                <a:latin typeface="Consolas" panose="020B0609020204030204" pitchFamily="49" charset="0"/>
              </a:rPr>
              <a:t>(</a:t>
            </a:r>
            <a:r>
              <a:rPr lang="en-US" sz="2000" b="0" dirty="0" err="1">
                <a:solidFill>
                  <a:srgbClr val="000000"/>
                </a:solidFill>
                <a:effectLst/>
                <a:latin typeface="Consolas" panose="020B0609020204030204" pitchFamily="49" charset="0"/>
              </a:rPr>
              <a:t>fruit_type</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8000"/>
                </a:solidFill>
                <a:effectLst/>
                <a:latin typeface="Consolas" panose="020B0609020204030204" pitchFamily="49" charset="0"/>
              </a:rPr>
              <a:t># Extract HOG features</a:t>
            </a:r>
            <a:endParaRPr lang="en-US" sz="2000" b="0" dirty="0">
              <a:solidFill>
                <a:srgbClr val="000000"/>
              </a:solidFill>
              <a:effectLst/>
              <a:latin typeface="Consolas" panose="020B0609020204030204" pitchFamily="49" charset="0"/>
            </a:endParaRPr>
          </a:p>
          <a:p>
            <a:r>
              <a:rPr lang="en-US" sz="2000" b="0" dirty="0" err="1">
                <a:solidFill>
                  <a:srgbClr val="000000"/>
                </a:solidFill>
                <a:effectLst/>
                <a:latin typeface="Consolas" panose="020B0609020204030204" pitchFamily="49" charset="0"/>
              </a:rPr>
              <a:t>hog_features</a:t>
            </a:r>
            <a:r>
              <a:rPr lang="en-US" sz="2000" b="0" dirty="0">
                <a:solidFill>
                  <a:srgbClr val="000000"/>
                </a:solidFill>
                <a:effectLst/>
                <a:latin typeface="Consolas" panose="020B0609020204030204" pitchFamily="49" charset="0"/>
              </a:rPr>
              <a:t> = [hog(image, </a:t>
            </a:r>
            <a:r>
              <a:rPr lang="en-US" sz="2000" b="0" dirty="0" err="1">
                <a:solidFill>
                  <a:srgbClr val="000000"/>
                </a:solidFill>
                <a:effectLst/>
                <a:latin typeface="Consolas" panose="020B0609020204030204" pitchFamily="49" charset="0"/>
              </a:rPr>
              <a:t>pixels_per_cell</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8</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8</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cells_per_block</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2</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2</a:t>
            </a:r>
            <a:r>
              <a:rPr lang="en-US" sz="2000" b="0" dirty="0">
                <a:solidFill>
                  <a:srgbClr val="000000"/>
                </a:solidFill>
                <a:effectLst/>
                <a:latin typeface="Consolas" panose="020B0609020204030204" pitchFamily="49" charset="0"/>
              </a:rPr>
              <a:t>), visualize=</a:t>
            </a:r>
            <a:r>
              <a:rPr lang="en-US" sz="2000" b="0" dirty="0">
                <a:solidFill>
                  <a:srgbClr val="0000FF"/>
                </a:solidFill>
                <a:effectLst/>
                <a:latin typeface="Consolas" panose="020B0609020204030204" pitchFamily="49" charset="0"/>
              </a:rPr>
              <a:t>False</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for</a:t>
            </a:r>
            <a:r>
              <a:rPr lang="en-US" sz="2000" b="0" dirty="0">
                <a:solidFill>
                  <a:srgbClr val="000000"/>
                </a:solidFill>
                <a:effectLst/>
                <a:latin typeface="Consolas" panose="020B0609020204030204" pitchFamily="49" charset="0"/>
              </a:rPr>
              <a:t> image </a:t>
            </a:r>
            <a:r>
              <a:rPr lang="en-US" sz="2000" b="0" dirty="0">
                <a:solidFill>
                  <a:srgbClr val="0000FF"/>
                </a:solidFill>
                <a:effectLst/>
                <a:latin typeface="Consolas" panose="020B0609020204030204" pitchFamily="49" charset="0"/>
              </a:rPr>
              <a:t>in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fruit_images</a:t>
            </a:r>
            <a:r>
              <a:rPr lang="en-US" sz="2000" b="0" dirty="0">
                <a:solidFill>
                  <a:srgbClr val="000000"/>
                </a:solidFill>
                <a:effectLst/>
                <a:latin typeface="Consolas" panose="020B0609020204030204" pitchFamily="49" charset="0"/>
              </a:rPr>
              <a:t>]</a:t>
            </a:r>
          </a:p>
          <a:p>
            <a:r>
              <a:rPr lang="en-US" sz="2000" b="0" dirty="0" err="1">
                <a:solidFill>
                  <a:srgbClr val="000000"/>
                </a:solidFill>
                <a:effectLst/>
                <a:latin typeface="Consolas" panose="020B0609020204030204" pitchFamily="49" charset="0"/>
              </a:rPr>
              <a:t>hog_features</a:t>
            </a:r>
            <a:r>
              <a:rPr lang="en-US" sz="2000" b="0" dirty="0">
                <a:solidFill>
                  <a:srgbClr val="000000"/>
                </a:solidFill>
                <a:effectLst/>
                <a:latin typeface="Consolas" panose="020B0609020204030204" pitchFamily="49" charset="0"/>
              </a:rPr>
              <a:t> = </a:t>
            </a:r>
            <a:r>
              <a:rPr lang="en-US" sz="2000" b="0" dirty="0" err="1">
                <a:solidFill>
                  <a:srgbClr val="000000"/>
                </a:solidFill>
                <a:effectLst/>
                <a:latin typeface="Consolas" panose="020B0609020204030204" pitchFamily="49" charset="0"/>
              </a:rPr>
              <a:t>np.array</a:t>
            </a:r>
            <a:r>
              <a:rPr lang="en-US" sz="2000" b="0" dirty="0">
                <a:solidFill>
                  <a:srgbClr val="000000"/>
                </a:solidFill>
                <a:effectLst/>
                <a:latin typeface="Consolas" panose="020B0609020204030204" pitchFamily="49" charset="0"/>
              </a:rPr>
              <a:t>(</a:t>
            </a:r>
            <a:r>
              <a:rPr lang="en-US" sz="2000" b="0" dirty="0" err="1">
                <a:solidFill>
                  <a:srgbClr val="000000"/>
                </a:solidFill>
                <a:effectLst/>
                <a:latin typeface="Consolas" panose="020B0609020204030204" pitchFamily="49" charset="0"/>
              </a:rPr>
              <a:t>hog_features</a:t>
            </a:r>
            <a:r>
              <a:rPr lang="en-US" sz="2000" b="0" dirty="0">
                <a:solidFill>
                  <a:srgbClr val="000000"/>
                </a:solidFill>
                <a:effectLst/>
                <a:latin typeface="Consolas" panose="020B0609020204030204" pitchFamily="49" charset="0"/>
              </a:rPr>
              <a:t>)</a:t>
            </a:r>
          </a:p>
          <a:p>
            <a:endParaRPr lang="en-US" sz="2000" b="0" dirty="0">
              <a:solidFill>
                <a:srgbClr val="000000"/>
              </a:solidFill>
              <a:effectLst/>
              <a:latin typeface="Consolas" panose="020B0609020204030204" pitchFamily="49" charset="0"/>
            </a:endParaRPr>
          </a:p>
        </p:txBody>
      </p:sp>
      <p:sp>
        <p:nvSpPr>
          <p:cNvPr id="7" name="Title 1">
            <a:extLst>
              <a:ext uri="{FF2B5EF4-FFF2-40B4-BE49-F238E27FC236}">
                <a16:creationId xmlns:a16="http://schemas.microsoft.com/office/drawing/2014/main" id="{E79F7956-F338-5CB8-0F4C-C61EB0A338EB}"/>
              </a:ext>
            </a:extLst>
          </p:cNvPr>
          <p:cNvSpPr>
            <a:spLocks noGrp="1"/>
          </p:cNvSpPr>
          <p:nvPr>
            <p:ph type="title"/>
          </p:nvPr>
        </p:nvSpPr>
        <p:spPr>
          <a:xfrm>
            <a:off x="190459" y="71414"/>
            <a:ext cx="10978986" cy="928694"/>
          </a:xfrm>
        </p:spPr>
        <p:txBody>
          <a:bodyPr>
            <a:normAutofit fontScale="90000"/>
          </a:bodyPr>
          <a:lstStyle/>
          <a:p>
            <a:r>
              <a:rPr lang="en-US" dirty="0"/>
              <a:t>Example code – classifying fruit images using KNN</a:t>
            </a:r>
          </a:p>
        </p:txBody>
      </p:sp>
    </p:spTree>
    <p:extLst>
      <p:ext uri="{BB962C8B-B14F-4D97-AF65-F5344CB8AC3E}">
        <p14:creationId xmlns:p14="http://schemas.microsoft.com/office/powerpoint/2010/main" val="7354095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26C7724-3C2A-F411-3B7E-F8C301D74E01}"/>
              </a:ext>
            </a:extLst>
          </p:cNvPr>
          <p:cNvSpPr>
            <a:spLocks noGrp="1"/>
          </p:cNvSpPr>
          <p:nvPr>
            <p:ph type="body" idx="1"/>
          </p:nvPr>
        </p:nvSpPr>
        <p:spPr>
          <a:xfrm>
            <a:off x="190459" y="1435510"/>
            <a:ext cx="11715832" cy="5351076"/>
          </a:xfrm>
        </p:spPr>
        <p:txBody>
          <a:bodyPr numCol="1" spcCol="457200">
            <a:normAutofit lnSpcReduction="10000"/>
          </a:bodyPr>
          <a:lstStyle/>
          <a:p>
            <a:br>
              <a:rPr lang="en-US" sz="2000" b="0" dirty="0">
                <a:solidFill>
                  <a:srgbClr val="000000"/>
                </a:solidFill>
                <a:effectLst/>
                <a:latin typeface="Consolas" panose="020B0609020204030204" pitchFamily="49" charset="0"/>
              </a:rPr>
            </a:br>
            <a:r>
              <a:rPr lang="en-US" sz="2000" b="0" dirty="0">
                <a:solidFill>
                  <a:srgbClr val="008000"/>
                </a:solidFill>
                <a:effectLst/>
                <a:latin typeface="Consolas" panose="020B0609020204030204" pitchFamily="49" charset="0"/>
              </a:rPr>
              <a:t># Prepare labels</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labels = </a:t>
            </a:r>
            <a:r>
              <a:rPr lang="en-US" sz="2000" b="0" dirty="0" err="1">
                <a:solidFill>
                  <a:srgbClr val="000000"/>
                </a:solidFill>
                <a:effectLst/>
                <a:latin typeface="Consolas" panose="020B0609020204030204" pitchFamily="49" charset="0"/>
              </a:rPr>
              <a:t>np.array</a:t>
            </a:r>
            <a:r>
              <a:rPr lang="en-US" sz="2000" b="0" dirty="0">
                <a:solidFill>
                  <a:srgbClr val="000000"/>
                </a:solidFill>
                <a:effectLst/>
                <a:latin typeface="Consolas" panose="020B0609020204030204" pitchFamily="49" charset="0"/>
              </a:rPr>
              <a:t>(</a:t>
            </a:r>
            <a:r>
              <a:rPr lang="en-US" sz="2000" b="0" dirty="0" err="1">
                <a:solidFill>
                  <a:srgbClr val="000000"/>
                </a:solidFill>
                <a:effectLst/>
                <a:latin typeface="Consolas" panose="020B0609020204030204" pitchFamily="49" charset="0"/>
              </a:rPr>
              <a:t>fruit_labels</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8000"/>
                </a:solidFill>
                <a:effectLst/>
                <a:latin typeface="Consolas" panose="020B0609020204030204" pitchFamily="49" charset="0"/>
              </a:rPr>
              <a:t># Split dataset</a:t>
            </a:r>
            <a:endParaRPr lang="en-US" sz="2000" b="0" dirty="0">
              <a:solidFill>
                <a:srgbClr val="000000"/>
              </a:solidFill>
              <a:effectLst/>
              <a:latin typeface="Consolas" panose="020B0609020204030204" pitchFamily="49" charset="0"/>
            </a:endParaRPr>
          </a:p>
          <a:p>
            <a:r>
              <a:rPr lang="en-US" sz="2000" b="0" dirty="0" err="1">
                <a:solidFill>
                  <a:srgbClr val="000000"/>
                </a:solidFill>
                <a:effectLst/>
                <a:latin typeface="Consolas" panose="020B0609020204030204" pitchFamily="49" charset="0"/>
              </a:rPr>
              <a:t>X_train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X_test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y_train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y_test</a:t>
            </a:r>
            <a:r>
              <a:rPr lang="en-US" sz="2000" b="0" dirty="0">
                <a:solidFill>
                  <a:srgbClr val="000000"/>
                </a:solidFill>
                <a:effectLst/>
                <a:latin typeface="Consolas" panose="020B0609020204030204" pitchFamily="49" charset="0"/>
              </a:rPr>
              <a:t> = </a:t>
            </a:r>
            <a:r>
              <a:rPr lang="en-US" sz="2000" b="0" dirty="0" err="1">
                <a:solidFill>
                  <a:srgbClr val="000000"/>
                </a:solidFill>
                <a:effectLst/>
                <a:latin typeface="Consolas" panose="020B0609020204030204" pitchFamily="49" charset="0"/>
              </a:rPr>
              <a:t>train_test_split</a:t>
            </a:r>
            <a:r>
              <a:rPr lang="en-US" sz="2000" b="0" dirty="0">
                <a:solidFill>
                  <a:srgbClr val="000000"/>
                </a:solidFill>
                <a:effectLst/>
                <a:latin typeface="Consolas" panose="020B0609020204030204" pitchFamily="49" charset="0"/>
              </a:rPr>
              <a:t>(</a:t>
            </a:r>
            <a:r>
              <a:rPr lang="en-US" sz="2000" b="0" dirty="0" err="1">
                <a:solidFill>
                  <a:srgbClr val="000000"/>
                </a:solidFill>
                <a:effectLst/>
                <a:latin typeface="Consolas" panose="020B0609020204030204" pitchFamily="49" charset="0"/>
              </a:rPr>
              <a:t>hog_features</a:t>
            </a:r>
            <a:r>
              <a:rPr lang="en-US" sz="2000" b="0" dirty="0">
                <a:solidFill>
                  <a:srgbClr val="000000"/>
                </a:solidFill>
                <a:effectLst/>
                <a:latin typeface="Consolas" panose="020B0609020204030204" pitchFamily="49" charset="0"/>
              </a:rPr>
              <a:t>, labels, </a:t>
            </a:r>
            <a:r>
              <a:rPr lang="en-US" sz="2000" b="0" dirty="0" err="1">
                <a:solidFill>
                  <a:srgbClr val="000000"/>
                </a:solidFill>
                <a:effectLst/>
                <a:latin typeface="Consolas" panose="020B0609020204030204" pitchFamily="49" charset="0"/>
              </a:rPr>
              <a:t>test_size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0.2</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random_state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42</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8000"/>
                </a:solidFill>
                <a:effectLst/>
                <a:latin typeface="Consolas" panose="020B0609020204030204" pitchFamily="49" charset="0"/>
              </a:rPr>
              <a:t># Train a classifier using KNN</a:t>
            </a:r>
            <a:endParaRPr lang="en-US" sz="2000" b="0" dirty="0">
              <a:solidFill>
                <a:srgbClr val="000000"/>
              </a:solidFill>
              <a:effectLst/>
              <a:latin typeface="Consolas" panose="020B0609020204030204" pitchFamily="49" charset="0"/>
            </a:endParaRPr>
          </a:p>
          <a:p>
            <a:r>
              <a:rPr lang="en-US" sz="2000" b="0" dirty="0" err="1">
                <a:solidFill>
                  <a:srgbClr val="000000"/>
                </a:solidFill>
                <a:effectLst/>
                <a:latin typeface="Consolas" panose="020B0609020204030204" pitchFamily="49" charset="0"/>
              </a:rPr>
              <a:t>knn_clf</a:t>
            </a:r>
            <a:r>
              <a:rPr lang="en-US" sz="2000" b="0" dirty="0">
                <a:solidFill>
                  <a:srgbClr val="000000"/>
                </a:solidFill>
                <a:effectLst/>
                <a:latin typeface="Consolas" panose="020B0609020204030204" pitchFamily="49" charset="0"/>
              </a:rPr>
              <a:t> = </a:t>
            </a:r>
            <a:r>
              <a:rPr lang="en-US" sz="2000" b="0" dirty="0" err="1">
                <a:solidFill>
                  <a:srgbClr val="000000"/>
                </a:solidFill>
                <a:effectLst/>
                <a:latin typeface="Consolas" panose="020B0609020204030204" pitchFamily="49" charset="0"/>
              </a:rPr>
              <a:t>KNeighborsClassifier</a:t>
            </a:r>
            <a:r>
              <a:rPr lang="en-US" sz="2000" b="0" dirty="0">
                <a:solidFill>
                  <a:srgbClr val="000000"/>
                </a:solidFill>
                <a:effectLst/>
                <a:latin typeface="Consolas" panose="020B0609020204030204" pitchFamily="49" charset="0"/>
              </a:rPr>
              <a:t>(</a:t>
            </a:r>
            <a:r>
              <a:rPr lang="en-US" sz="2000" b="0" dirty="0" err="1">
                <a:solidFill>
                  <a:srgbClr val="000000"/>
                </a:solidFill>
                <a:effectLst/>
                <a:latin typeface="Consolas" panose="020B0609020204030204" pitchFamily="49" charset="0"/>
              </a:rPr>
              <a:t>n_neighbors</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5</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Using KNN with </a:t>
            </a:r>
            <a:r>
              <a:rPr lang="en-US" sz="2000" b="0" dirty="0" err="1">
                <a:solidFill>
                  <a:srgbClr val="008000"/>
                </a:solidFill>
                <a:effectLst/>
                <a:latin typeface="Consolas" panose="020B0609020204030204" pitchFamily="49" charset="0"/>
              </a:rPr>
              <a:t>n_neighbors</a:t>
            </a:r>
            <a:r>
              <a:rPr lang="en-US" sz="2000" b="0" dirty="0">
                <a:solidFill>
                  <a:srgbClr val="008000"/>
                </a:solidFill>
                <a:effectLst/>
                <a:latin typeface="Consolas" panose="020B0609020204030204" pitchFamily="49" charset="0"/>
              </a:rPr>
              <a:t> set to 5</a:t>
            </a:r>
            <a:endParaRPr lang="en-US" sz="2000" b="0" dirty="0">
              <a:solidFill>
                <a:srgbClr val="000000"/>
              </a:solidFill>
              <a:effectLst/>
              <a:latin typeface="Consolas" panose="020B0609020204030204" pitchFamily="49" charset="0"/>
            </a:endParaRPr>
          </a:p>
          <a:p>
            <a:r>
              <a:rPr lang="en-US" sz="2000" b="0" dirty="0" err="1">
                <a:solidFill>
                  <a:srgbClr val="000000"/>
                </a:solidFill>
                <a:effectLst/>
                <a:latin typeface="Consolas" panose="020B0609020204030204" pitchFamily="49" charset="0"/>
              </a:rPr>
              <a:t>knn_clf.fit</a:t>
            </a:r>
            <a:r>
              <a:rPr lang="en-US" sz="2000" b="0" dirty="0">
                <a:solidFill>
                  <a:srgbClr val="000000"/>
                </a:solidFill>
                <a:effectLst/>
                <a:latin typeface="Consolas" panose="020B0609020204030204" pitchFamily="49" charset="0"/>
              </a:rPr>
              <a:t>(</a:t>
            </a:r>
            <a:r>
              <a:rPr lang="en-US" sz="2000" b="0" dirty="0" err="1">
                <a:solidFill>
                  <a:srgbClr val="000000"/>
                </a:solidFill>
                <a:effectLst/>
                <a:latin typeface="Consolas" panose="020B0609020204030204" pitchFamily="49" charset="0"/>
              </a:rPr>
              <a:t>X_train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y_train</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8000"/>
                </a:solidFill>
                <a:effectLst/>
                <a:latin typeface="Consolas" panose="020B0609020204030204" pitchFamily="49" charset="0"/>
              </a:rPr>
              <a:t># Predict and evaluate</a:t>
            </a:r>
            <a:endParaRPr lang="en-US" sz="2000" b="0" dirty="0">
              <a:solidFill>
                <a:srgbClr val="000000"/>
              </a:solidFill>
              <a:effectLst/>
              <a:latin typeface="Consolas" panose="020B0609020204030204" pitchFamily="49" charset="0"/>
            </a:endParaRPr>
          </a:p>
          <a:p>
            <a:r>
              <a:rPr lang="en-US" sz="2000" b="0" dirty="0" err="1">
                <a:solidFill>
                  <a:srgbClr val="000000"/>
                </a:solidFill>
                <a:effectLst/>
                <a:latin typeface="Consolas" panose="020B0609020204030204" pitchFamily="49" charset="0"/>
              </a:rPr>
              <a:t>y_pred</a:t>
            </a:r>
            <a:r>
              <a:rPr lang="en-US" sz="2000" b="0" dirty="0">
                <a:solidFill>
                  <a:srgbClr val="000000"/>
                </a:solidFill>
                <a:effectLst/>
                <a:latin typeface="Consolas" panose="020B0609020204030204" pitchFamily="49" charset="0"/>
              </a:rPr>
              <a:t> = </a:t>
            </a:r>
            <a:r>
              <a:rPr lang="en-US" sz="2000" b="0" dirty="0" err="1">
                <a:solidFill>
                  <a:srgbClr val="000000"/>
                </a:solidFill>
                <a:effectLst/>
                <a:latin typeface="Consolas" panose="020B0609020204030204" pitchFamily="49" charset="0"/>
              </a:rPr>
              <a:t>knn_clf.predict</a:t>
            </a:r>
            <a:r>
              <a:rPr lang="en-US" sz="2000" b="0" dirty="0">
                <a:solidFill>
                  <a:srgbClr val="000000"/>
                </a:solidFill>
                <a:effectLst/>
                <a:latin typeface="Consolas" panose="020B0609020204030204" pitchFamily="49" charset="0"/>
              </a:rPr>
              <a:t>(</a:t>
            </a:r>
            <a:r>
              <a:rPr lang="en-US" sz="2000" b="0" dirty="0" err="1">
                <a:solidFill>
                  <a:srgbClr val="000000"/>
                </a:solidFill>
                <a:effectLst/>
                <a:latin typeface="Consolas" panose="020B0609020204030204" pitchFamily="49" charset="0"/>
              </a:rPr>
              <a:t>X_test</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print(</a:t>
            </a:r>
            <a:r>
              <a:rPr lang="en-US" sz="2000" b="0" dirty="0" err="1">
                <a:solidFill>
                  <a:srgbClr val="000000"/>
                </a:solidFill>
                <a:effectLst/>
                <a:latin typeface="Consolas" panose="020B0609020204030204" pitchFamily="49" charset="0"/>
              </a:rPr>
              <a:t>classification_report</a:t>
            </a:r>
            <a:r>
              <a:rPr lang="en-US" sz="2000" b="0" dirty="0">
                <a:solidFill>
                  <a:srgbClr val="000000"/>
                </a:solidFill>
                <a:effectLst/>
                <a:latin typeface="Consolas" panose="020B0609020204030204" pitchFamily="49" charset="0"/>
              </a:rPr>
              <a:t>(</a:t>
            </a:r>
            <a:r>
              <a:rPr lang="en-US" sz="2000" b="0" dirty="0" err="1">
                <a:solidFill>
                  <a:srgbClr val="000000"/>
                </a:solidFill>
                <a:effectLst/>
                <a:latin typeface="Consolas" panose="020B0609020204030204" pitchFamily="49" charset="0"/>
              </a:rPr>
              <a:t>y_test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y_pred</a:t>
            </a:r>
            <a:r>
              <a:rPr lang="en-US" sz="2000" b="0" dirty="0">
                <a:solidFill>
                  <a:srgbClr val="000000"/>
                </a:solidFill>
                <a:effectLst/>
                <a:latin typeface="Consolas" panose="020B0609020204030204" pitchFamily="49" charset="0"/>
              </a:rPr>
              <a:t>))</a:t>
            </a:r>
          </a:p>
        </p:txBody>
      </p:sp>
      <p:sp>
        <p:nvSpPr>
          <p:cNvPr id="4" name="Title 1">
            <a:extLst>
              <a:ext uri="{FF2B5EF4-FFF2-40B4-BE49-F238E27FC236}">
                <a16:creationId xmlns:a16="http://schemas.microsoft.com/office/drawing/2014/main" id="{78B87410-9FC6-639B-A767-E754786CA373}"/>
              </a:ext>
            </a:extLst>
          </p:cNvPr>
          <p:cNvSpPr>
            <a:spLocks noGrp="1"/>
          </p:cNvSpPr>
          <p:nvPr>
            <p:ph type="title"/>
          </p:nvPr>
        </p:nvSpPr>
        <p:spPr>
          <a:xfrm>
            <a:off x="190499" y="71438"/>
            <a:ext cx="11047771" cy="928687"/>
          </a:xfrm>
        </p:spPr>
        <p:txBody>
          <a:bodyPr>
            <a:normAutofit fontScale="90000"/>
          </a:bodyPr>
          <a:lstStyle/>
          <a:p>
            <a:r>
              <a:rPr lang="en-US" dirty="0"/>
              <a:t>Example code – classifying fruit images using KNN</a:t>
            </a:r>
          </a:p>
        </p:txBody>
      </p:sp>
    </p:spTree>
    <p:extLst>
      <p:ext uri="{BB962C8B-B14F-4D97-AF65-F5344CB8AC3E}">
        <p14:creationId xmlns:p14="http://schemas.microsoft.com/office/powerpoint/2010/main" val="7456511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8"/>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3600"/>
              <a:buFont typeface="Times New Roman"/>
              <a:buNone/>
            </a:pPr>
            <a:r>
              <a:rPr lang="en-US" sz="3600"/>
              <a:t>K Nearest Neighbor (KNN)</a:t>
            </a:r>
            <a:endParaRPr/>
          </a:p>
        </p:txBody>
      </p:sp>
      <p:sp>
        <p:nvSpPr>
          <p:cNvPr id="251" name="Google Shape;251;p28"/>
          <p:cNvSpPr txBox="1"/>
          <p:nvPr/>
        </p:nvSpPr>
        <p:spPr>
          <a:xfrm>
            <a:off x="191344" y="1263526"/>
            <a:ext cx="11381224" cy="2246729"/>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Font typeface="Arial" panose="020B0604020202020204" pitchFamily="34" charset="0"/>
              <a:buChar char="•"/>
            </a:pPr>
            <a:r>
              <a:rPr lang="en-US" sz="2800" b="1" dirty="0">
                <a:solidFill>
                  <a:schemeClr val="dk1"/>
                </a:solidFill>
                <a:latin typeface="Times New Roman"/>
                <a:ea typeface="Times New Roman"/>
                <a:cs typeface="Times New Roman"/>
                <a:sym typeface="Times New Roman"/>
              </a:rPr>
              <a:t>Caution: </a:t>
            </a:r>
            <a:r>
              <a:rPr lang="en-US" sz="2800" dirty="0">
                <a:solidFill>
                  <a:schemeClr val="dk1"/>
                </a:solidFill>
                <a:latin typeface="Times New Roman"/>
                <a:ea typeface="Times New Roman"/>
                <a:cs typeface="Times New Roman"/>
                <a:sym typeface="Times New Roman"/>
              </a:rPr>
              <a:t>Be careful when choosing K. </a:t>
            </a:r>
          </a:p>
          <a:p>
            <a:pPr marL="457200" marR="0" lvl="0" indent="-457200" algn="l" rtl="0">
              <a:spcBef>
                <a:spcPts val="0"/>
              </a:spcBef>
              <a:spcAft>
                <a:spcPts val="0"/>
              </a:spcAft>
              <a:buFont typeface="Arial" panose="020B0604020202020204" pitchFamily="34" charset="0"/>
              <a:buChar char="•"/>
            </a:pPr>
            <a:r>
              <a:rPr lang="en-US" sz="2800" dirty="0">
                <a:solidFill>
                  <a:schemeClr val="dk1"/>
                </a:solidFill>
                <a:latin typeface="Times New Roman"/>
                <a:ea typeface="Times New Roman"/>
                <a:cs typeface="Times New Roman"/>
                <a:sym typeface="Times New Roman"/>
              </a:rPr>
              <a:t>Very low value of K may cause overfitting (too much biased towards the training data)</a:t>
            </a:r>
          </a:p>
          <a:p>
            <a:pPr marL="457200" marR="0" lvl="0" indent="-457200" algn="l" rtl="0">
              <a:spcBef>
                <a:spcPts val="0"/>
              </a:spcBef>
              <a:spcAft>
                <a:spcPts val="0"/>
              </a:spcAft>
              <a:buFont typeface="Arial" panose="020B0604020202020204" pitchFamily="34" charset="0"/>
              <a:buChar char="•"/>
            </a:pPr>
            <a:r>
              <a:rPr lang="en-US" sz="2800" dirty="0">
                <a:solidFill>
                  <a:schemeClr val="dk1"/>
                </a:solidFill>
                <a:latin typeface="Times New Roman"/>
                <a:ea typeface="Times New Roman"/>
                <a:cs typeface="Times New Roman"/>
                <a:sym typeface="Times New Roman"/>
              </a:rPr>
              <a:t>Very high value of K may cause Overfitting (does not follow the inherent pattern in the data)</a:t>
            </a:r>
          </a:p>
        </p:txBody>
      </p:sp>
      <p:pic>
        <p:nvPicPr>
          <p:cNvPr id="1026" name="Picture 2">
            <a:extLst>
              <a:ext uri="{FF2B5EF4-FFF2-40B4-BE49-F238E27FC236}">
                <a16:creationId xmlns:a16="http://schemas.microsoft.com/office/drawing/2014/main" id="{5EA0C03F-1B29-DC29-7BBA-31837FF8F5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8058" y="3510255"/>
            <a:ext cx="10324510" cy="36777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8"/>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3600"/>
              <a:buFont typeface="Times New Roman"/>
              <a:buNone/>
            </a:pPr>
            <a:r>
              <a:rPr lang="en-US" sz="3600"/>
              <a:t>K Nearest Neighbor (KNN)</a:t>
            </a:r>
            <a:endParaRPr/>
          </a:p>
        </p:txBody>
      </p:sp>
      <p:sp>
        <p:nvSpPr>
          <p:cNvPr id="251" name="Google Shape;251;p28"/>
          <p:cNvSpPr txBox="1"/>
          <p:nvPr/>
        </p:nvSpPr>
        <p:spPr>
          <a:xfrm>
            <a:off x="191344" y="1263526"/>
            <a:ext cx="11479546" cy="252372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chemeClr val="dk1"/>
                </a:solidFill>
                <a:latin typeface="Times New Roman"/>
                <a:ea typeface="Times New Roman"/>
                <a:cs typeface="Times New Roman"/>
                <a:sym typeface="Times New Roman"/>
              </a:rPr>
              <a:t>KNN: Some considerations: </a:t>
            </a:r>
          </a:p>
          <a:p>
            <a:pPr marL="457200" marR="0" lvl="0" indent="-457200" algn="l" rtl="0">
              <a:spcBef>
                <a:spcPts val="0"/>
              </a:spcBef>
              <a:spcAft>
                <a:spcPts val="0"/>
              </a:spcAft>
              <a:buFont typeface="Arial" panose="020B0604020202020204" pitchFamily="34" charset="0"/>
              <a:buChar char="•"/>
            </a:pPr>
            <a:r>
              <a:rPr lang="en-US" sz="2800" dirty="0">
                <a:solidFill>
                  <a:schemeClr val="dk1"/>
                </a:solidFill>
                <a:latin typeface="Times New Roman"/>
                <a:ea typeface="Times New Roman"/>
                <a:cs typeface="Times New Roman"/>
                <a:sym typeface="Times New Roman"/>
              </a:rPr>
              <a:t>What is the best distance to use?</a:t>
            </a:r>
            <a:endParaRPr dirty="0"/>
          </a:p>
          <a:p>
            <a:pPr marL="457200" marR="0" lvl="0" indent="-457200" algn="l" rtl="0">
              <a:spcBef>
                <a:spcPts val="0"/>
              </a:spcBef>
              <a:spcAft>
                <a:spcPts val="0"/>
              </a:spcAft>
              <a:buFont typeface="Arial" panose="020B0604020202020204" pitchFamily="34" charset="0"/>
              <a:buChar char="•"/>
            </a:pPr>
            <a:r>
              <a:rPr lang="en-US" sz="2800" dirty="0">
                <a:solidFill>
                  <a:schemeClr val="dk1"/>
                </a:solidFill>
                <a:latin typeface="Times New Roman"/>
                <a:ea typeface="Times New Roman"/>
                <a:cs typeface="Times New Roman"/>
                <a:sym typeface="Times New Roman"/>
              </a:rPr>
              <a:t>What is the best value of k to use?</a:t>
            </a:r>
            <a:r>
              <a:rPr lang="en-US" dirty="0">
                <a:ea typeface="Times New Roman"/>
              </a:rPr>
              <a:t> </a:t>
            </a:r>
            <a:r>
              <a:rPr lang="en-US" sz="2800" dirty="0">
                <a:solidFill>
                  <a:schemeClr val="dk1"/>
                </a:solidFill>
                <a:latin typeface="Times New Roman"/>
                <a:ea typeface="Times New Roman"/>
                <a:cs typeface="Times New Roman"/>
                <a:sym typeface="Times New Roman"/>
              </a:rPr>
              <a:t>i.e. how do we set the hyperparameters?</a:t>
            </a:r>
            <a:endParaRPr dirty="0"/>
          </a:p>
          <a:p>
            <a:pPr marL="285750" lvl="2" indent="-285750">
              <a:buFont typeface="Arial" panose="020B0604020202020204" pitchFamily="34" charset="0"/>
              <a:buChar char="•"/>
            </a:pPr>
            <a:endParaRPr sz="1800" dirty="0">
              <a:solidFill>
                <a:schemeClr val="dk1"/>
              </a:solidFill>
              <a:latin typeface="Times New Roman"/>
              <a:ea typeface="Times New Roman"/>
              <a:cs typeface="Times New Roman"/>
              <a:sym typeface="Times New Roman"/>
            </a:endParaRPr>
          </a:p>
          <a:p>
            <a:pPr lvl="3"/>
            <a:r>
              <a:rPr lang="en-US" sz="2800" dirty="0">
                <a:solidFill>
                  <a:schemeClr val="dk1"/>
                </a:solidFill>
                <a:latin typeface="Times New Roman"/>
                <a:ea typeface="Times New Roman"/>
                <a:cs typeface="Times New Roman"/>
                <a:sym typeface="Times New Roman"/>
              </a:rPr>
              <a:t>	</a:t>
            </a:r>
            <a:r>
              <a:rPr lang="en-US" sz="2800" dirty="0">
                <a:solidFill>
                  <a:srgbClr val="000080"/>
                </a:solidFill>
                <a:latin typeface="Times New Roman"/>
                <a:ea typeface="Times New Roman"/>
                <a:cs typeface="Times New Roman"/>
                <a:sym typeface="Times New Roman"/>
              </a:rPr>
              <a:t>Very problem-dependent.</a:t>
            </a:r>
            <a:endParaRPr dirty="0"/>
          </a:p>
          <a:p>
            <a:pPr lvl="3"/>
            <a:r>
              <a:rPr lang="en-US" sz="2800" dirty="0">
                <a:solidFill>
                  <a:srgbClr val="000080"/>
                </a:solidFill>
                <a:latin typeface="Times New Roman"/>
                <a:ea typeface="Times New Roman"/>
                <a:cs typeface="Times New Roman"/>
                <a:sym typeface="Times New Roman"/>
              </a:rPr>
              <a:t>	Must try them all out and see what works best.</a:t>
            </a:r>
            <a:endParaRPr sz="2800" dirty="0">
              <a:solidFill>
                <a:srgbClr val="00008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9044179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
        <p:cNvGrpSpPr/>
        <p:nvPr/>
      </p:nvGrpSpPr>
      <p:grpSpPr>
        <a:xfrm>
          <a:off x="0" y="0"/>
          <a:ext cx="0" cy="0"/>
          <a:chOff x="0" y="0"/>
          <a:chExt cx="0" cy="0"/>
        </a:xfrm>
      </p:grpSpPr>
      <p:sp>
        <p:nvSpPr>
          <p:cNvPr id="28" name="Google Shape;28;p4"/>
          <p:cNvSpPr txBox="1">
            <a:spLocks noGrp="1"/>
          </p:cNvSpPr>
          <p:nvPr>
            <p:ph type="ctrTitle"/>
          </p:nvPr>
        </p:nvSpPr>
        <p:spPr>
          <a:xfrm>
            <a:off x="209581" y="142852"/>
            <a:ext cx="10458451" cy="857256"/>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Popular Classifiers</a:t>
            </a:r>
            <a:endParaRPr/>
          </a:p>
        </p:txBody>
      </p:sp>
      <p:sp>
        <p:nvSpPr>
          <p:cNvPr id="29" name="Google Shape;29;p4"/>
          <p:cNvSpPr txBox="1">
            <a:spLocks noGrp="1"/>
          </p:cNvSpPr>
          <p:nvPr>
            <p:ph type="subTitle" idx="1"/>
          </p:nvPr>
        </p:nvSpPr>
        <p:spPr>
          <a:xfrm>
            <a:off x="238084" y="1276028"/>
            <a:ext cx="11715832" cy="5357850"/>
          </a:xfrm>
          <a:prstGeom prst="rect">
            <a:avLst/>
          </a:prstGeom>
          <a:noFill/>
          <a:ln>
            <a:noFill/>
          </a:ln>
        </p:spPr>
        <p:txBody>
          <a:bodyPr spcFirstLastPara="1" wrap="square" lIns="91425" tIns="45700" rIns="91425" bIns="45700" anchor="t" anchorCtr="0">
            <a:normAutofit/>
          </a:bodyPr>
          <a:lstStyle/>
          <a:p>
            <a:pPr marL="442913" lvl="0" indent="-442913" algn="l" rtl="0">
              <a:spcBef>
                <a:spcPts val="0"/>
              </a:spcBef>
              <a:spcAft>
                <a:spcPts val="0"/>
              </a:spcAft>
              <a:buClr>
                <a:schemeClr val="dk1"/>
              </a:buClr>
              <a:buSzPts val="4000"/>
              <a:buFont typeface="Noto Sans Symbols"/>
              <a:buChar char="▪"/>
            </a:pPr>
            <a:r>
              <a:rPr lang="en-US" sz="4000" dirty="0"/>
              <a:t>As discussed, KNN does not have a separate training step, but other ML based classification algorithms such as SVM and ANN have a separate training step, which adjusts their parameters during the training process. </a:t>
            </a:r>
          </a:p>
          <a:p>
            <a:pPr marL="442913" lvl="0" indent="-442913" algn="l" rtl="0">
              <a:spcBef>
                <a:spcPts val="0"/>
              </a:spcBef>
              <a:spcAft>
                <a:spcPts val="0"/>
              </a:spcAft>
              <a:buClr>
                <a:schemeClr val="dk1"/>
              </a:buClr>
              <a:buSzPts val="4000"/>
              <a:buFont typeface="Noto Sans Symbols"/>
              <a:buChar char="▪"/>
            </a:pPr>
            <a:endParaRPr lang="en-US" sz="4000" dirty="0"/>
          </a:p>
          <a:p>
            <a:pPr marL="442913" lvl="0" indent="-442913" algn="l" rtl="0">
              <a:spcBef>
                <a:spcPts val="0"/>
              </a:spcBef>
              <a:spcAft>
                <a:spcPts val="0"/>
              </a:spcAft>
              <a:buClr>
                <a:schemeClr val="dk1"/>
              </a:buClr>
              <a:buSzPts val="4000"/>
              <a:buFont typeface="Noto Sans Symbols"/>
              <a:buChar char="▪"/>
            </a:pPr>
            <a:r>
              <a:rPr lang="en-US" sz="3600" dirty="0"/>
              <a:t>We will discuss some of these algorithms too in the upcoming lectures…</a:t>
            </a:r>
            <a:endParaRPr sz="3600" dirty="0">
              <a:solidFill>
                <a:schemeClr val="dk1"/>
              </a:solidFill>
            </a:endParaRPr>
          </a:p>
        </p:txBody>
      </p:sp>
    </p:spTree>
    <p:extLst>
      <p:ext uri="{BB962C8B-B14F-4D97-AF65-F5344CB8AC3E}">
        <p14:creationId xmlns:p14="http://schemas.microsoft.com/office/powerpoint/2010/main" val="67134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190459" y="71414"/>
            <a:ext cx="1000132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Image Classification: The Problem</a:t>
            </a:r>
            <a:endParaRPr/>
          </a:p>
        </p:txBody>
      </p:sp>
      <p:sp>
        <p:nvSpPr>
          <p:cNvPr id="46" name="Google Shape;46;p6"/>
          <p:cNvSpPr txBox="1">
            <a:spLocks noGrp="1"/>
          </p:cNvSpPr>
          <p:nvPr>
            <p:ph type="body" idx="1"/>
          </p:nvPr>
        </p:nvSpPr>
        <p:spPr>
          <a:xfrm>
            <a:off x="190459" y="1196752"/>
            <a:ext cx="10298029" cy="5500726"/>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200"/>
              <a:buNone/>
            </a:pPr>
            <a:r>
              <a:rPr lang="en-US"/>
              <a:t>Human vs Machine Perception: </a:t>
            </a:r>
            <a:r>
              <a:rPr lang="en-US" sz="2400"/>
              <a:t>Images are represented as </a:t>
            </a:r>
            <a:r>
              <a:rPr lang="en-US" sz="2400" i="1"/>
              <a:t>R</a:t>
            </a:r>
            <a:r>
              <a:rPr lang="en-US" sz="2400" i="1" baseline="30000"/>
              <a:t>d</a:t>
            </a:r>
            <a:r>
              <a:rPr lang="en-US" sz="2400"/>
              <a:t> arrays of numbers, e.g., </a:t>
            </a:r>
            <a:r>
              <a:rPr lang="en-US" sz="2400" i="1"/>
              <a:t>R</a:t>
            </a:r>
            <a:r>
              <a:rPr lang="en-US" sz="2400" baseline="30000"/>
              <a:t>3</a:t>
            </a:r>
            <a:r>
              <a:rPr lang="en-US" sz="2400"/>
              <a:t> with integers between [0, 255], where </a:t>
            </a:r>
            <a:r>
              <a:rPr lang="en-US" sz="2400" i="1"/>
              <a:t>d </a:t>
            </a:r>
            <a:r>
              <a:rPr lang="en-US" sz="2400"/>
              <a:t>= 3 represents 3 color channels (RGB)</a:t>
            </a:r>
            <a:endParaRPr sz="2000"/>
          </a:p>
        </p:txBody>
      </p:sp>
      <p:pic>
        <p:nvPicPr>
          <p:cNvPr id="47" name="Google Shape;47;p6"/>
          <p:cNvPicPr preferRelativeResize="0"/>
          <p:nvPr/>
        </p:nvPicPr>
        <p:blipFill rotWithShape="1">
          <a:blip r:embed="rId3">
            <a:alphaModFix/>
          </a:blip>
          <a:srcRect l="23821" b="4838"/>
          <a:stretch/>
        </p:blipFill>
        <p:spPr>
          <a:xfrm>
            <a:off x="1631505" y="2546493"/>
            <a:ext cx="6072337" cy="4266883"/>
          </a:xfrm>
          <a:prstGeom prst="rect">
            <a:avLst/>
          </a:prstGeom>
          <a:noFill/>
          <a:ln>
            <a:noFill/>
          </a:ln>
        </p:spPr>
      </p:pic>
      <p:cxnSp>
        <p:nvCxnSpPr>
          <p:cNvPr id="48" name="Google Shape;48;p6"/>
          <p:cNvCxnSpPr/>
          <p:nvPr/>
        </p:nvCxnSpPr>
        <p:spPr>
          <a:xfrm rot="10800000" flipH="1">
            <a:off x="4151784" y="5517232"/>
            <a:ext cx="504056" cy="576064"/>
          </a:xfrm>
          <a:prstGeom prst="straightConnector1">
            <a:avLst/>
          </a:prstGeom>
          <a:noFill/>
          <a:ln w="28575" cap="flat" cmpd="sng">
            <a:solidFill>
              <a:srgbClr val="FF0000"/>
            </a:solidFill>
            <a:prstDash val="solid"/>
            <a:round/>
            <a:headEnd type="none" w="sm" len="sm"/>
            <a:tailEnd type="triangle" w="med" len="med"/>
          </a:ln>
        </p:spPr>
      </p:cxnSp>
      <p:sp>
        <p:nvSpPr>
          <p:cNvPr id="49" name="Google Shape;49;p6"/>
          <p:cNvSpPr/>
          <p:nvPr/>
        </p:nvSpPr>
        <p:spPr>
          <a:xfrm>
            <a:off x="8184232" y="2559564"/>
            <a:ext cx="2304256" cy="2160240"/>
          </a:xfrm>
          <a:prstGeom prst="wedgeEllipseCallout">
            <a:avLst>
              <a:gd name="adj1" fmla="val -62280"/>
              <a:gd name="adj2" fmla="val 46509"/>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a:solidFill>
                  <a:schemeClr val="lt1"/>
                </a:solidFill>
                <a:latin typeface="Times New Roman"/>
                <a:ea typeface="Times New Roman"/>
                <a:cs typeface="Times New Roman"/>
                <a:sym typeface="Times New Roman"/>
              </a:rPr>
              <a:t>What the machine (computer) sees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7"/>
          <p:cNvSpPr txBox="1">
            <a:spLocks noGrp="1"/>
          </p:cNvSpPr>
          <p:nvPr>
            <p:ph type="title"/>
          </p:nvPr>
        </p:nvSpPr>
        <p:spPr>
          <a:xfrm>
            <a:off x="190459" y="71414"/>
            <a:ext cx="1000132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Image Classification: Challenges</a:t>
            </a:r>
            <a:endParaRPr/>
          </a:p>
        </p:txBody>
      </p:sp>
      <p:sp>
        <p:nvSpPr>
          <p:cNvPr id="56" name="Google Shape;56;p7"/>
          <p:cNvSpPr txBox="1">
            <a:spLocks noGrp="1"/>
          </p:cNvSpPr>
          <p:nvPr>
            <p:ph type="body" idx="1"/>
          </p:nvPr>
        </p:nvSpPr>
        <p:spPr>
          <a:xfrm>
            <a:off x="1629607" y="1196752"/>
            <a:ext cx="2790489" cy="5500726"/>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200"/>
              <a:buNone/>
            </a:pPr>
            <a:endParaRPr/>
          </a:p>
          <a:p>
            <a:pPr marL="342900" lvl="0" indent="-342900" algn="just" rtl="0">
              <a:spcBef>
                <a:spcPts val="640"/>
              </a:spcBef>
              <a:spcAft>
                <a:spcPts val="0"/>
              </a:spcAft>
              <a:buClr>
                <a:schemeClr val="dk1"/>
              </a:buClr>
              <a:buSzPts val="3200"/>
              <a:buNone/>
            </a:pPr>
            <a:endParaRPr/>
          </a:p>
          <a:p>
            <a:pPr marL="182563" lvl="0" indent="-182563" algn="just" rtl="0">
              <a:spcBef>
                <a:spcPts val="640"/>
              </a:spcBef>
              <a:spcAft>
                <a:spcPts val="0"/>
              </a:spcAft>
              <a:buClr>
                <a:schemeClr val="dk1"/>
              </a:buClr>
              <a:buSzPts val="3200"/>
              <a:buNone/>
            </a:pPr>
            <a:r>
              <a:rPr lang="en-US"/>
              <a:t>Viewpoint  variation</a:t>
            </a:r>
            <a:endParaRPr/>
          </a:p>
          <a:p>
            <a:pPr marL="342900" lvl="0" indent="-342900" algn="just" rtl="0">
              <a:spcBef>
                <a:spcPts val="640"/>
              </a:spcBef>
              <a:spcAft>
                <a:spcPts val="0"/>
              </a:spcAft>
              <a:buClr>
                <a:schemeClr val="dk1"/>
              </a:buClr>
              <a:buSzPts val="3200"/>
              <a:buNone/>
            </a:pPr>
            <a:endParaRPr/>
          </a:p>
          <a:p>
            <a:pPr marL="342900" lvl="0" indent="-342900" algn="just" rtl="0">
              <a:spcBef>
                <a:spcPts val="640"/>
              </a:spcBef>
              <a:spcAft>
                <a:spcPts val="0"/>
              </a:spcAft>
              <a:buClr>
                <a:schemeClr val="dk1"/>
              </a:buClr>
              <a:buSzPts val="3200"/>
              <a:buNone/>
            </a:pPr>
            <a:endParaRPr/>
          </a:p>
          <a:p>
            <a:pPr marL="342900" lvl="0" indent="-342900" algn="just" rtl="0">
              <a:spcBef>
                <a:spcPts val="640"/>
              </a:spcBef>
              <a:spcAft>
                <a:spcPts val="0"/>
              </a:spcAft>
              <a:buClr>
                <a:schemeClr val="dk1"/>
              </a:buClr>
              <a:buSzPts val="3200"/>
              <a:buNone/>
            </a:pPr>
            <a:r>
              <a:rPr lang="en-US"/>
              <a:t>Illumination</a:t>
            </a:r>
            <a:endParaRPr sz="2000"/>
          </a:p>
        </p:txBody>
      </p:sp>
      <p:pic>
        <p:nvPicPr>
          <p:cNvPr id="57" name="Google Shape;57;p7"/>
          <p:cNvPicPr preferRelativeResize="0"/>
          <p:nvPr/>
        </p:nvPicPr>
        <p:blipFill rotWithShape="1">
          <a:blip r:embed="rId3">
            <a:alphaModFix/>
          </a:blip>
          <a:srcRect/>
          <a:stretch/>
        </p:blipFill>
        <p:spPr>
          <a:xfrm>
            <a:off x="4329656" y="1616668"/>
            <a:ext cx="2064000" cy="2335300"/>
          </a:xfrm>
          <a:prstGeom prst="rect">
            <a:avLst/>
          </a:prstGeom>
          <a:noFill/>
          <a:ln>
            <a:noFill/>
          </a:ln>
        </p:spPr>
      </p:pic>
      <p:pic>
        <p:nvPicPr>
          <p:cNvPr id="58" name="Google Shape;58;p7"/>
          <p:cNvPicPr preferRelativeResize="0"/>
          <p:nvPr/>
        </p:nvPicPr>
        <p:blipFill rotWithShape="1">
          <a:blip r:embed="rId4">
            <a:alphaModFix/>
          </a:blip>
          <a:srcRect/>
          <a:stretch/>
        </p:blipFill>
        <p:spPr>
          <a:xfrm>
            <a:off x="6583472" y="1484785"/>
            <a:ext cx="1960800" cy="2599067"/>
          </a:xfrm>
          <a:prstGeom prst="rect">
            <a:avLst/>
          </a:prstGeom>
          <a:noFill/>
          <a:ln>
            <a:noFill/>
          </a:ln>
        </p:spPr>
      </p:pic>
      <p:pic>
        <p:nvPicPr>
          <p:cNvPr id="59" name="Google Shape;59;p7"/>
          <p:cNvPicPr preferRelativeResize="0"/>
          <p:nvPr/>
        </p:nvPicPr>
        <p:blipFill rotWithShape="1">
          <a:blip r:embed="rId5">
            <a:alphaModFix/>
          </a:blip>
          <a:srcRect/>
          <a:stretch/>
        </p:blipFill>
        <p:spPr>
          <a:xfrm>
            <a:off x="8702896" y="1484785"/>
            <a:ext cx="1857600" cy="2560467"/>
          </a:xfrm>
          <a:prstGeom prst="rect">
            <a:avLst/>
          </a:prstGeom>
          <a:noFill/>
          <a:ln>
            <a:noFill/>
          </a:ln>
        </p:spPr>
      </p:pic>
      <p:pic>
        <p:nvPicPr>
          <p:cNvPr id="60" name="Google Shape;60;p7"/>
          <p:cNvPicPr preferRelativeResize="0"/>
          <p:nvPr/>
        </p:nvPicPr>
        <p:blipFill rotWithShape="1">
          <a:blip r:embed="rId6">
            <a:alphaModFix/>
          </a:blip>
          <a:srcRect/>
          <a:stretch/>
        </p:blipFill>
        <p:spPr>
          <a:xfrm>
            <a:off x="4420096" y="4204152"/>
            <a:ext cx="6140401" cy="2393200"/>
          </a:xfrm>
          <a:prstGeom prst="rect">
            <a:avLst/>
          </a:prstGeom>
          <a:noFill/>
          <a:ln>
            <a:noFill/>
          </a:ln>
        </p:spPr>
      </p:pic>
      <p:sp>
        <p:nvSpPr>
          <p:cNvPr id="61" name="Google Shape;61;p7"/>
          <p:cNvSpPr/>
          <p:nvPr/>
        </p:nvSpPr>
        <p:spPr>
          <a:xfrm>
            <a:off x="4105703" y="1252292"/>
            <a:ext cx="251190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Times New Roman"/>
                <a:ea typeface="Times New Roman"/>
                <a:cs typeface="Times New Roman"/>
                <a:sym typeface="Times New Roman"/>
              </a:rPr>
              <a:t>Michelangelo 1475-1564</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8"/>
          <p:cNvSpPr txBox="1">
            <a:spLocks noGrp="1"/>
          </p:cNvSpPr>
          <p:nvPr>
            <p:ph type="title"/>
          </p:nvPr>
        </p:nvSpPr>
        <p:spPr>
          <a:xfrm>
            <a:off x="190459" y="71414"/>
            <a:ext cx="1000132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Image Classification: Challenges</a:t>
            </a:r>
            <a:endParaRPr/>
          </a:p>
        </p:txBody>
      </p:sp>
      <p:sp>
        <p:nvSpPr>
          <p:cNvPr id="68" name="Google Shape;68;p8"/>
          <p:cNvSpPr txBox="1">
            <a:spLocks noGrp="1"/>
          </p:cNvSpPr>
          <p:nvPr>
            <p:ph type="body" idx="1"/>
          </p:nvPr>
        </p:nvSpPr>
        <p:spPr>
          <a:xfrm>
            <a:off x="1629607" y="1196752"/>
            <a:ext cx="2790489" cy="5500726"/>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200"/>
              <a:buNone/>
            </a:pPr>
            <a:endParaRPr/>
          </a:p>
          <a:p>
            <a:pPr marL="342900" lvl="0" indent="-342900" algn="just" rtl="0">
              <a:spcBef>
                <a:spcPts val="640"/>
              </a:spcBef>
              <a:spcAft>
                <a:spcPts val="0"/>
              </a:spcAft>
              <a:buClr>
                <a:schemeClr val="dk1"/>
              </a:buClr>
              <a:buSzPts val="3200"/>
              <a:buNone/>
            </a:pPr>
            <a:endParaRPr/>
          </a:p>
          <a:p>
            <a:pPr marL="0" lvl="0" indent="0" algn="just" rtl="0">
              <a:spcBef>
                <a:spcPts val="640"/>
              </a:spcBef>
              <a:spcAft>
                <a:spcPts val="0"/>
              </a:spcAft>
              <a:buClr>
                <a:schemeClr val="dk1"/>
              </a:buClr>
              <a:buSzPts val="3200"/>
              <a:buNone/>
            </a:pPr>
            <a:r>
              <a:rPr lang="en-US"/>
              <a:t>Scale</a:t>
            </a:r>
            <a:endParaRPr sz="2000"/>
          </a:p>
        </p:txBody>
      </p:sp>
      <p:pic>
        <p:nvPicPr>
          <p:cNvPr id="69" name="Google Shape;69;p8"/>
          <p:cNvPicPr preferRelativeResize="0"/>
          <p:nvPr/>
        </p:nvPicPr>
        <p:blipFill rotWithShape="1">
          <a:blip r:embed="rId3">
            <a:alphaModFix/>
          </a:blip>
          <a:srcRect/>
          <a:stretch/>
        </p:blipFill>
        <p:spPr>
          <a:xfrm>
            <a:off x="5605800" y="3861049"/>
            <a:ext cx="980400" cy="1479667"/>
          </a:xfrm>
          <a:prstGeom prst="rect">
            <a:avLst/>
          </a:prstGeom>
          <a:noFill/>
          <a:ln>
            <a:noFill/>
          </a:ln>
        </p:spPr>
      </p:pic>
      <p:pic>
        <p:nvPicPr>
          <p:cNvPr id="70" name="Google Shape;70;p8"/>
          <p:cNvPicPr preferRelativeResize="0"/>
          <p:nvPr/>
        </p:nvPicPr>
        <p:blipFill rotWithShape="1">
          <a:blip r:embed="rId4">
            <a:alphaModFix/>
          </a:blip>
          <a:srcRect/>
          <a:stretch/>
        </p:blipFill>
        <p:spPr>
          <a:xfrm>
            <a:off x="7151072" y="1489350"/>
            <a:ext cx="1393200" cy="3879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9"/>
          <p:cNvSpPr txBox="1">
            <a:spLocks noGrp="1"/>
          </p:cNvSpPr>
          <p:nvPr>
            <p:ph type="title"/>
          </p:nvPr>
        </p:nvSpPr>
        <p:spPr>
          <a:xfrm>
            <a:off x="190459" y="71414"/>
            <a:ext cx="1000132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Image Classification: Challenges</a:t>
            </a:r>
            <a:endParaRPr/>
          </a:p>
        </p:txBody>
      </p:sp>
      <p:sp>
        <p:nvSpPr>
          <p:cNvPr id="77" name="Google Shape;77;p9"/>
          <p:cNvSpPr txBox="1">
            <a:spLocks noGrp="1"/>
          </p:cNvSpPr>
          <p:nvPr>
            <p:ph type="body" idx="1"/>
          </p:nvPr>
        </p:nvSpPr>
        <p:spPr>
          <a:xfrm>
            <a:off x="1629607" y="1196752"/>
            <a:ext cx="2790489" cy="5500726"/>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200"/>
              <a:buNone/>
            </a:pPr>
            <a:endParaRPr/>
          </a:p>
          <a:p>
            <a:pPr marL="342900" lvl="0" indent="-342900" algn="just" rtl="0">
              <a:spcBef>
                <a:spcPts val="640"/>
              </a:spcBef>
              <a:spcAft>
                <a:spcPts val="0"/>
              </a:spcAft>
              <a:buClr>
                <a:schemeClr val="dk1"/>
              </a:buClr>
              <a:buSzPts val="3200"/>
              <a:buNone/>
            </a:pPr>
            <a:endParaRPr/>
          </a:p>
          <a:p>
            <a:pPr marL="0" lvl="0" indent="0" algn="just" rtl="0">
              <a:spcBef>
                <a:spcPts val="640"/>
              </a:spcBef>
              <a:spcAft>
                <a:spcPts val="0"/>
              </a:spcAft>
              <a:buClr>
                <a:schemeClr val="dk1"/>
              </a:buClr>
              <a:buSzPts val="3200"/>
              <a:buNone/>
            </a:pPr>
            <a:r>
              <a:rPr lang="en-US"/>
              <a:t>Deformation</a:t>
            </a:r>
            <a:endParaRPr/>
          </a:p>
          <a:p>
            <a:pPr marL="0" lvl="0" indent="0" algn="just" rtl="0">
              <a:spcBef>
                <a:spcPts val="400"/>
              </a:spcBef>
              <a:spcAft>
                <a:spcPts val="0"/>
              </a:spcAft>
              <a:buClr>
                <a:schemeClr val="dk1"/>
              </a:buClr>
              <a:buSzPts val="2000"/>
              <a:buNone/>
            </a:pPr>
            <a:endParaRPr sz="2000"/>
          </a:p>
          <a:p>
            <a:pPr marL="0" lvl="0" indent="0" algn="just" rtl="0">
              <a:spcBef>
                <a:spcPts val="400"/>
              </a:spcBef>
              <a:spcAft>
                <a:spcPts val="0"/>
              </a:spcAft>
              <a:buClr>
                <a:schemeClr val="dk1"/>
              </a:buClr>
              <a:buSzPts val="2000"/>
              <a:buNone/>
            </a:pPr>
            <a:endParaRPr sz="2000"/>
          </a:p>
          <a:p>
            <a:pPr marL="0" lvl="0" indent="0" algn="just" rtl="0">
              <a:spcBef>
                <a:spcPts val="400"/>
              </a:spcBef>
              <a:spcAft>
                <a:spcPts val="0"/>
              </a:spcAft>
              <a:buClr>
                <a:schemeClr val="dk1"/>
              </a:buClr>
              <a:buSzPts val="2000"/>
              <a:buNone/>
            </a:pPr>
            <a:endParaRPr sz="2000"/>
          </a:p>
          <a:p>
            <a:pPr marL="0" lvl="0" indent="0" algn="just" rtl="0">
              <a:spcBef>
                <a:spcPts val="400"/>
              </a:spcBef>
              <a:spcAft>
                <a:spcPts val="0"/>
              </a:spcAft>
              <a:buClr>
                <a:schemeClr val="dk1"/>
              </a:buClr>
              <a:buSzPts val="2000"/>
              <a:buNone/>
            </a:pPr>
            <a:endParaRPr sz="2000"/>
          </a:p>
          <a:p>
            <a:pPr marL="0" lvl="0" indent="0" algn="just" rtl="0">
              <a:spcBef>
                <a:spcPts val="400"/>
              </a:spcBef>
              <a:spcAft>
                <a:spcPts val="0"/>
              </a:spcAft>
              <a:buClr>
                <a:schemeClr val="dk1"/>
              </a:buClr>
              <a:buSzPts val="2000"/>
              <a:buNone/>
            </a:pPr>
            <a:endParaRPr sz="2000"/>
          </a:p>
          <a:p>
            <a:pPr marL="0" lvl="0" indent="0" algn="just" rtl="0">
              <a:spcBef>
                <a:spcPts val="640"/>
              </a:spcBef>
              <a:spcAft>
                <a:spcPts val="0"/>
              </a:spcAft>
              <a:buClr>
                <a:schemeClr val="dk1"/>
              </a:buClr>
              <a:buSzPts val="3200"/>
              <a:buNone/>
            </a:pPr>
            <a:r>
              <a:rPr lang="en-US"/>
              <a:t>Occlusion</a:t>
            </a:r>
            <a:endParaRPr/>
          </a:p>
        </p:txBody>
      </p:sp>
      <p:pic>
        <p:nvPicPr>
          <p:cNvPr id="78" name="Google Shape;78;p9"/>
          <p:cNvPicPr preferRelativeResize="0"/>
          <p:nvPr/>
        </p:nvPicPr>
        <p:blipFill rotWithShape="1">
          <a:blip r:embed="rId3">
            <a:alphaModFix/>
          </a:blip>
          <a:srcRect/>
          <a:stretch/>
        </p:blipFill>
        <p:spPr>
          <a:xfrm>
            <a:off x="4511825" y="1340769"/>
            <a:ext cx="5805001" cy="2225933"/>
          </a:xfrm>
          <a:prstGeom prst="rect">
            <a:avLst/>
          </a:prstGeom>
          <a:noFill/>
          <a:ln>
            <a:noFill/>
          </a:ln>
        </p:spPr>
      </p:pic>
      <p:pic>
        <p:nvPicPr>
          <p:cNvPr id="79" name="Google Shape;79;p9"/>
          <p:cNvPicPr preferRelativeResize="0"/>
          <p:nvPr/>
        </p:nvPicPr>
        <p:blipFill rotWithShape="1">
          <a:blip r:embed="rId4">
            <a:alphaModFix/>
          </a:blip>
          <a:srcRect/>
          <a:stretch/>
        </p:blipFill>
        <p:spPr>
          <a:xfrm>
            <a:off x="4511824" y="3616171"/>
            <a:ext cx="2789190" cy="319720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0"/>
          <p:cNvSpPr txBox="1">
            <a:spLocks noGrp="1"/>
          </p:cNvSpPr>
          <p:nvPr>
            <p:ph type="title"/>
          </p:nvPr>
        </p:nvSpPr>
        <p:spPr>
          <a:xfrm>
            <a:off x="190459" y="71414"/>
            <a:ext cx="1000132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Image Classification: Challenges</a:t>
            </a:r>
            <a:endParaRPr/>
          </a:p>
        </p:txBody>
      </p:sp>
      <p:sp>
        <p:nvSpPr>
          <p:cNvPr id="86" name="Google Shape;86;p10"/>
          <p:cNvSpPr txBox="1">
            <a:spLocks noGrp="1"/>
          </p:cNvSpPr>
          <p:nvPr>
            <p:ph type="body" idx="1"/>
          </p:nvPr>
        </p:nvSpPr>
        <p:spPr>
          <a:xfrm>
            <a:off x="263352" y="1424867"/>
            <a:ext cx="8640960" cy="2130998"/>
          </a:xfrm>
          <a:prstGeom prst="rect">
            <a:avLst/>
          </a:prstGeom>
          <a:noFill/>
          <a:ln>
            <a:noFill/>
          </a:ln>
        </p:spPr>
        <p:txBody>
          <a:bodyPr spcFirstLastPara="1" wrap="square" lIns="91425" tIns="45700" rIns="91425" bIns="45700" anchor="t" anchorCtr="0">
            <a:normAutofit/>
          </a:bodyPr>
          <a:lstStyle/>
          <a:p>
            <a:pPr marL="342900" lvl="0" indent="-342900" algn="r" rtl="0">
              <a:spcBef>
                <a:spcPts val="0"/>
              </a:spcBef>
              <a:spcAft>
                <a:spcPts val="0"/>
              </a:spcAft>
              <a:buClr>
                <a:schemeClr val="dk1"/>
              </a:buClr>
              <a:buSzPts val="3200"/>
              <a:buNone/>
            </a:pPr>
            <a:r>
              <a:rPr lang="en-US"/>
              <a:t>Background clutter</a:t>
            </a:r>
            <a:endParaRPr/>
          </a:p>
          <a:p>
            <a:pPr marL="342900" lvl="0" indent="-342900" algn="just" rtl="0">
              <a:spcBef>
                <a:spcPts val="640"/>
              </a:spcBef>
              <a:spcAft>
                <a:spcPts val="0"/>
              </a:spcAft>
              <a:buClr>
                <a:schemeClr val="dk1"/>
              </a:buClr>
              <a:buSzPts val="3200"/>
              <a:buNone/>
            </a:pPr>
            <a:endParaRPr/>
          </a:p>
          <a:p>
            <a:pPr marL="342900" lvl="0" indent="-342900" algn="just" rtl="0">
              <a:spcBef>
                <a:spcPts val="640"/>
              </a:spcBef>
              <a:spcAft>
                <a:spcPts val="0"/>
              </a:spcAft>
              <a:buClr>
                <a:schemeClr val="dk1"/>
              </a:buClr>
              <a:buSzPts val="3200"/>
              <a:buNone/>
            </a:pPr>
            <a:r>
              <a:rPr lang="en-US"/>
              <a:t>Intra-class variation</a:t>
            </a:r>
            <a:endParaRPr/>
          </a:p>
        </p:txBody>
      </p:sp>
      <p:pic>
        <p:nvPicPr>
          <p:cNvPr id="87" name="Google Shape;87;p10"/>
          <p:cNvPicPr preferRelativeResize="0"/>
          <p:nvPr/>
        </p:nvPicPr>
        <p:blipFill rotWithShape="1">
          <a:blip r:embed="rId3">
            <a:alphaModFix/>
          </a:blip>
          <a:srcRect/>
          <a:stretch/>
        </p:blipFill>
        <p:spPr>
          <a:xfrm>
            <a:off x="9064848" y="1568884"/>
            <a:ext cx="2863800" cy="3660567"/>
          </a:xfrm>
          <a:prstGeom prst="rect">
            <a:avLst/>
          </a:prstGeom>
          <a:noFill/>
          <a:ln>
            <a:noFill/>
          </a:ln>
        </p:spPr>
      </p:pic>
      <p:pic>
        <p:nvPicPr>
          <p:cNvPr id="88" name="Google Shape;88;p10"/>
          <p:cNvPicPr preferRelativeResize="0"/>
          <p:nvPr/>
        </p:nvPicPr>
        <p:blipFill rotWithShape="1">
          <a:blip r:embed="rId4">
            <a:alphaModFix/>
          </a:blip>
          <a:srcRect/>
          <a:stretch/>
        </p:blipFill>
        <p:spPr>
          <a:xfrm>
            <a:off x="191344" y="3212976"/>
            <a:ext cx="5650201" cy="3557634"/>
          </a:xfrm>
          <a:prstGeom prst="rect">
            <a:avLst/>
          </a:prstGeom>
          <a:noFill/>
          <a:ln>
            <a:noFill/>
          </a:ln>
        </p:spPr>
      </p:pic>
      <p:sp>
        <p:nvSpPr>
          <p:cNvPr id="89" name="Google Shape;89;p10"/>
          <p:cNvSpPr/>
          <p:nvPr/>
        </p:nvSpPr>
        <p:spPr>
          <a:xfrm>
            <a:off x="9478389" y="5219908"/>
            <a:ext cx="2198038"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Times New Roman"/>
                <a:ea typeface="Times New Roman"/>
                <a:cs typeface="Times New Roman"/>
                <a:sym typeface="Times New Roman"/>
              </a:rPr>
              <a:t>Kilmeny Niland 1995</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2"/>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An Image Classifier: </a:t>
            </a:r>
            <a:r>
              <a:rPr lang="en-US" sz="3100"/>
              <a:t>Data-driven approach</a:t>
            </a:r>
            <a:endParaRPr/>
          </a:p>
        </p:txBody>
      </p:sp>
      <p:sp>
        <p:nvSpPr>
          <p:cNvPr id="105" name="Google Shape;105;p12"/>
          <p:cNvSpPr txBox="1">
            <a:spLocks noGrp="1"/>
          </p:cNvSpPr>
          <p:nvPr>
            <p:ph type="body" idx="1"/>
          </p:nvPr>
        </p:nvSpPr>
        <p:spPr>
          <a:xfrm>
            <a:off x="-1" y="1336759"/>
            <a:ext cx="11474245" cy="5182028"/>
          </a:xfrm>
          <a:prstGeom prst="rect">
            <a:avLst/>
          </a:prstGeom>
          <a:noFill/>
          <a:ln>
            <a:noFill/>
          </a:ln>
        </p:spPr>
        <p:txBody>
          <a:bodyPr spcFirstLastPara="1" wrap="square" lIns="91425" tIns="45700" rIns="91425" bIns="45700" anchor="t" anchorCtr="0">
            <a:noAutofit/>
          </a:bodyPr>
          <a:lstStyle/>
          <a:p>
            <a:pPr marL="571500" lvl="0" indent="-571500" algn="just" rtl="0">
              <a:spcBef>
                <a:spcPts val="0"/>
              </a:spcBef>
              <a:spcAft>
                <a:spcPts val="0"/>
              </a:spcAft>
              <a:buClr>
                <a:schemeClr val="dk1"/>
              </a:buClr>
              <a:buSzPts val="3600"/>
              <a:buFont typeface="Noto Sans Symbols"/>
              <a:buChar char="▪"/>
            </a:pPr>
            <a:r>
              <a:rPr lang="en-US" sz="3600" dirty="0"/>
              <a:t>The traditional solution to the image classification problem is 2-fold:</a:t>
            </a:r>
          </a:p>
          <a:p>
            <a:pPr marL="1028700" lvl="1" indent="-571500">
              <a:spcBef>
                <a:spcPts val="0"/>
              </a:spcBef>
              <a:buSzPts val="3600"/>
              <a:buFont typeface="Noto Sans Symbols"/>
              <a:buChar char="▪"/>
            </a:pPr>
            <a:r>
              <a:rPr lang="en-US" sz="3200" dirty="0"/>
              <a:t>First, extract meaningful information from images, which is invariant to image noise such as scale, rotation, illumination, viewpoint etc.</a:t>
            </a:r>
          </a:p>
          <a:p>
            <a:pPr marL="1485900" lvl="2" indent="-571500">
              <a:spcBef>
                <a:spcPts val="0"/>
              </a:spcBef>
              <a:buSzPts val="3600"/>
              <a:buFont typeface="Noto Sans Symbols"/>
              <a:buChar char="▪"/>
            </a:pPr>
            <a:r>
              <a:rPr lang="en-US" sz="2800" dirty="0"/>
              <a:t>Examples: texture features, HOG, SURF etc. </a:t>
            </a:r>
          </a:p>
          <a:p>
            <a:pPr marL="1028700" lvl="1" indent="-571500">
              <a:spcBef>
                <a:spcPts val="0"/>
              </a:spcBef>
              <a:buSzPts val="3600"/>
              <a:buFont typeface="Noto Sans Symbols"/>
              <a:buChar char="▪"/>
            </a:pPr>
            <a:r>
              <a:rPr lang="en-US" sz="3200" dirty="0"/>
              <a:t>Use a lot of example images (called the </a:t>
            </a:r>
            <a:r>
              <a:rPr lang="en-US" sz="3200" b="1" dirty="0"/>
              <a:t>training set</a:t>
            </a:r>
            <a:r>
              <a:rPr lang="en-US" sz="3200" dirty="0"/>
              <a:t>) of each class/category to ‘train’ an image </a:t>
            </a:r>
            <a:r>
              <a:rPr lang="en-US" sz="3200" i="1" dirty="0"/>
              <a:t>classifier</a:t>
            </a:r>
            <a:r>
              <a:rPr lang="en-US" sz="3200" dirty="0"/>
              <a:t>.</a:t>
            </a:r>
          </a:p>
          <a:p>
            <a:pPr marL="1485900" lvl="2" indent="-571500">
              <a:spcBef>
                <a:spcPts val="0"/>
              </a:spcBef>
              <a:buSzPts val="3600"/>
              <a:buFont typeface="Noto Sans Symbols"/>
              <a:buChar char="▪"/>
            </a:pPr>
            <a:r>
              <a:rPr lang="en-US" sz="2800" dirty="0"/>
              <a:t>Examples: KNN, SVM, Random Forest, Artificial Neural Networks and a lot more...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2"/>
          <p:cNvSpPr txBox="1">
            <a:spLocks noGrp="1"/>
          </p:cNvSpPr>
          <p:nvPr>
            <p:ph type="title"/>
          </p:nvPr>
        </p:nvSpPr>
        <p:spPr>
          <a:xfrm>
            <a:off x="191344" y="71414"/>
            <a:ext cx="9361040" cy="92869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US"/>
              <a:t>An Image Classifier: </a:t>
            </a:r>
            <a:r>
              <a:rPr lang="en-US" sz="3100"/>
              <a:t>Data-driven approach</a:t>
            </a:r>
            <a:endParaRPr/>
          </a:p>
        </p:txBody>
      </p:sp>
      <p:sp>
        <p:nvSpPr>
          <p:cNvPr id="105" name="Google Shape;105;p12"/>
          <p:cNvSpPr txBox="1">
            <a:spLocks noGrp="1"/>
          </p:cNvSpPr>
          <p:nvPr>
            <p:ph type="body" idx="1"/>
          </p:nvPr>
        </p:nvSpPr>
        <p:spPr>
          <a:xfrm>
            <a:off x="-1" y="1336759"/>
            <a:ext cx="11474245" cy="5521241"/>
          </a:xfrm>
          <a:prstGeom prst="rect">
            <a:avLst/>
          </a:prstGeom>
          <a:noFill/>
          <a:ln>
            <a:noFill/>
          </a:ln>
        </p:spPr>
        <p:txBody>
          <a:bodyPr spcFirstLastPara="1" wrap="square" lIns="91425" tIns="45700" rIns="91425" bIns="45700" anchor="t" anchorCtr="0">
            <a:noAutofit/>
          </a:bodyPr>
          <a:lstStyle/>
          <a:p>
            <a:pPr marL="571500" indent="-571500">
              <a:spcBef>
                <a:spcPts val="0"/>
              </a:spcBef>
              <a:buSzPts val="3600"/>
              <a:buFont typeface="Noto Sans Symbols"/>
              <a:buChar char="▪"/>
            </a:pPr>
            <a:r>
              <a:rPr lang="en-US" sz="3600" dirty="0"/>
              <a:t>The trained classifier can be used to predict unseen images (called the </a:t>
            </a:r>
            <a:r>
              <a:rPr lang="en-US" sz="3600" b="1" dirty="0"/>
              <a:t>test set</a:t>
            </a:r>
            <a:r>
              <a:rPr lang="en-US" sz="3600" dirty="0"/>
              <a:t>), which are not part of the training set. </a:t>
            </a:r>
          </a:p>
          <a:p>
            <a:pPr marL="1028700" lvl="1" indent="-571500">
              <a:spcBef>
                <a:spcPts val="0"/>
              </a:spcBef>
              <a:buSzPts val="3600"/>
              <a:buFont typeface="Noto Sans Symbols"/>
              <a:buChar char="▪"/>
            </a:pPr>
            <a:r>
              <a:rPr lang="en-US" sz="3200" dirty="0"/>
              <a:t>This will give an idea of how accurate the classifier is in classifying the images into the given set of classes. </a:t>
            </a:r>
          </a:p>
        </p:txBody>
      </p:sp>
    </p:spTree>
    <p:extLst>
      <p:ext uri="{BB962C8B-B14F-4D97-AF65-F5344CB8AC3E}">
        <p14:creationId xmlns:p14="http://schemas.microsoft.com/office/powerpoint/2010/main" val="106809228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256</TotalTime>
  <Words>1653</Words>
  <Application>Microsoft Office PowerPoint</Application>
  <PresentationFormat>Widescreen</PresentationFormat>
  <Paragraphs>176</Paragraphs>
  <Slides>26</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Calibri</vt:lpstr>
      <vt:lpstr>Noto Sans Symbols</vt:lpstr>
      <vt:lpstr>Times New Roman</vt:lpstr>
      <vt:lpstr>Arial</vt:lpstr>
      <vt:lpstr>Consolas</vt:lpstr>
      <vt:lpstr>Office Theme</vt:lpstr>
      <vt:lpstr>Image Classification</vt:lpstr>
      <vt:lpstr>An Image Classifier</vt:lpstr>
      <vt:lpstr>Image Classification: The Problem</vt:lpstr>
      <vt:lpstr>Image Classification: Challenges</vt:lpstr>
      <vt:lpstr>Image Classification: Challenges</vt:lpstr>
      <vt:lpstr>Image Classification: Challenges</vt:lpstr>
      <vt:lpstr>Image Classification: Challenges</vt:lpstr>
      <vt:lpstr>An Image Classifier: Data-driven approach</vt:lpstr>
      <vt:lpstr>An Image Classifier: Data-driven approach</vt:lpstr>
      <vt:lpstr>The Image Classification Pipeline</vt:lpstr>
      <vt:lpstr>The Machine Learning Framework</vt:lpstr>
      <vt:lpstr>A typical classification workflow</vt:lpstr>
      <vt:lpstr>Classification algorithms</vt:lpstr>
      <vt:lpstr>K-Nearest Neighbor Classifier </vt:lpstr>
      <vt:lpstr>KNN: distance metrics</vt:lpstr>
      <vt:lpstr>KNN: distance metrics</vt:lpstr>
      <vt:lpstr>K-Nearest Neighbor Classifier </vt:lpstr>
      <vt:lpstr>Nearest Neighbor Classifier </vt:lpstr>
      <vt:lpstr>KNN vs K-Means Clustering</vt:lpstr>
      <vt:lpstr>Example – classifying fruit images</vt:lpstr>
      <vt:lpstr>Example code – classifying fruit images using KNN</vt:lpstr>
      <vt:lpstr>Example code – classifying fruit images using KNN</vt:lpstr>
      <vt:lpstr>Example code – classifying fruit images using KNN</vt:lpstr>
      <vt:lpstr>K Nearest Neighbor (KNN)</vt:lpstr>
      <vt:lpstr>K Nearest Neighbor (KNN)</vt:lpstr>
      <vt:lpstr>Popular Classifiers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Popular Classifiers</dc:title>
  <cp:lastModifiedBy>Dr. Muhammad Aksam Iftikhar</cp:lastModifiedBy>
  <cp:revision>18</cp:revision>
  <dcterms:modified xsi:type="dcterms:W3CDTF">2024-04-04T06:11:25Z</dcterms:modified>
</cp:coreProperties>
</file>